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Lst>
  <p:notesMasterIdLst>
    <p:notesMasterId r:id="rId103"/>
  </p:notesMasterIdLst>
  <p:handoutMasterIdLst>
    <p:handoutMasterId r:id="rId104"/>
  </p:handoutMasterIdLst>
  <p:sldIdLst>
    <p:sldId id="278" r:id="rId3"/>
    <p:sldId id="351" r:id="rId4"/>
    <p:sldId id="338" r:id="rId5"/>
    <p:sldId id="343" r:id="rId6"/>
    <p:sldId id="279" r:id="rId7"/>
    <p:sldId id="277" r:id="rId8"/>
    <p:sldId id="265" r:id="rId9"/>
    <p:sldId id="339" r:id="rId10"/>
    <p:sldId id="332" r:id="rId11"/>
    <p:sldId id="333" r:id="rId12"/>
    <p:sldId id="334" r:id="rId13"/>
    <p:sldId id="335" r:id="rId14"/>
    <p:sldId id="337" r:id="rId15"/>
    <p:sldId id="260" r:id="rId16"/>
    <p:sldId id="264" r:id="rId17"/>
    <p:sldId id="310" r:id="rId18"/>
    <p:sldId id="311" r:id="rId19"/>
    <p:sldId id="263" r:id="rId20"/>
    <p:sldId id="261" r:id="rId21"/>
    <p:sldId id="262" r:id="rId22"/>
    <p:sldId id="257" r:id="rId23"/>
    <p:sldId id="295" r:id="rId24"/>
    <p:sldId id="344" r:id="rId25"/>
    <p:sldId id="280" r:id="rId26"/>
    <p:sldId id="392" r:id="rId27"/>
    <p:sldId id="286" r:id="rId28"/>
    <p:sldId id="393" r:id="rId29"/>
    <p:sldId id="303" r:id="rId30"/>
    <p:sldId id="304" r:id="rId31"/>
    <p:sldId id="394" r:id="rId32"/>
    <p:sldId id="306" r:id="rId33"/>
    <p:sldId id="307" r:id="rId34"/>
    <p:sldId id="323" r:id="rId35"/>
    <p:sldId id="281" r:id="rId36"/>
    <p:sldId id="395" r:id="rId37"/>
    <p:sldId id="288" r:id="rId38"/>
    <p:sldId id="289" r:id="rId39"/>
    <p:sldId id="396" r:id="rId40"/>
    <p:sldId id="282" r:id="rId41"/>
    <p:sldId id="397" r:id="rId42"/>
    <p:sldId id="398" r:id="rId43"/>
    <p:sldId id="345" r:id="rId44"/>
    <p:sldId id="283" r:id="rId45"/>
    <p:sldId id="293" r:id="rId46"/>
    <p:sldId id="399" r:id="rId47"/>
    <p:sldId id="287" r:id="rId48"/>
    <p:sldId id="294" r:id="rId49"/>
    <p:sldId id="390" r:id="rId50"/>
    <p:sldId id="391" r:id="rId51"/>
    <p:sldId id="285" r:id="rId52"/>
    <p:sldId id="292" r:id="rId53"/>
    <p:sldId id="400" r:id="rId54"/>
    <p:sldId id="290" r:id="rId55"/>
    <p:sldId id="291" r:id="rId56"/>
    <p:sldId id="346" r:id="rId57"/>
    <p:sldId id="296" r:id="rId58"/>
    <p:sldId id="297" r:id="rId59"/>
    <p:sldId id="340" r:id="rId60"/>
    <p:sldId id="308" r:id="rId61"/>
    <p:sldId id="259" r:id="rId62"/>
    <p:sldId id="258" r:id="rId63"/>
    <p:sldId id="341" r:id="rId64"/>
    <p:sldId id="298" r:id="rId65"/>
    <p:sldId id="299" r:id="rId66"/>
    <p:sldId id="300" r:id="rId67"/>
    <p:sldId id="301" r:id="rId68"/>
    <p:sldId id="302" r:id="rId69"/>
    <p:sldId id="342" r:id="rId70"/>
    <p:sldId id="309" r:id="rId71"/>
    <p:sldId id="347" r:id="rId72"/>
    <p:sldId id="268" r:id="rId73"/>
    <p:sldId id="313" r:id="rId74"/>
    <p:sldId id="352" r:id="rId75"/>
    <p:sldId id="315" r:id="rId76"/>
    <p:sldId id="266" r:id="rId77"/>
    <p:sldId id="267" r:id="rId78"/>
    <p:sldId id="353" r:id="rId79"/>
    <p:sldId id="274" r:id="rId80"/>
    <p:sldId id="275" r:id="rId81"/>
    <p:sldId id="354" r:id="rId82"/>
    <p:sldId id="269" r:id="rId83"/>
    <p:sldId id="316" r:id="rId84"/>
    <p:sldId id="271" r:id="rId85"/>
    <p:sldId id="272" r:id="rId86"/>
    <p:sldId id="317" r:id="rId87"/>
    <p:sldId id="318" r:id="rId88"/>
    <p:sldId id="320" r:id="rId89"/>
    <p:sldId id="321" r:id="rId90"/>
    <p:sldId id="401" r:id="rId91"/>
    <p:sldId id="349" r:id="rId92"/>
    <p:sldId id="324" r:id="rId93"/>
    <p:sldId id="348" r:id="rId94"/>
    <p:sldId id="325" r:id="rId95"/>
    <p:sldId id="350" r:id="rId96"/>
    <p:sldId id="326" r:id="rId97"/>
    <p:sldId id="327" r:id="rId98"/>
    <p:sldId id="328" r:id="rId99"/>
    <p:sldId id="329" r:id="rId100"/>
    <p:sldId id="330" r:id="rId101"/>
    <p:sldId id="331" r:id="rId10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84"/>
    <a:srgbClr val="5F5F5F"/>
    <a:srgbClr val="F6B11A"/>
    <a:srgbClr val="A81D40"/>
    <a:srgbClr val="FFE5FF"/>
    <a:srgbClr val="F6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CF687E-BECC-4D1C-87FB-D863C12FBFA9}" v="92" dt="2021-07-13T14:44:23.9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5" autoAdjust="0"/>
    <p:restoredTop sz="86449" autoAdjust="0"/>
  </p:normalViewPr>
  <p:slideViewPr>
    <p:cSldViewPr snapToGrid="0">
      <p:cViewPr varScale="1">
        <p:scale>
          <a:sx n="62" d="100"/>
          <a:sy n="62" d="100"/>
        </p:scale>
        <p:origin x="86" y="322"/>
      </p:cViewPr>
      <p:guideLst>
        <p:guide orient="horz" pos="2160"/>
        <p:guide pos="3840"/>
      </p:guideLst>
    </p:cSldViewPr>
  </p:slideViewPr>
  <p:outlineViewPr>
    <p:cViewPr>
      <p:scale>
        <a:sx n="33" d="100"/>
        <a:sy n="33" d="100"/>
      </p:scale>
      <p:origin x="0" y="-38856"/>
    </p:cViewPr>
  </p:outlineViewPr>
  <p:notesTextViewPr>
    <p:cViewPr>
      <p:scale>
        <a:sx n="150" d="100"/>
        <a:sy n="150" d="100"/>
      </p:scale>
      <p:origin x="0" y="0"/>
    </p:cViewPr>
  </p:notesTextViewPr>
  <p:sorterViewPr>
    <p:cViewPr>
      <p:scale>
        <a:sx n="33" d="100"/>
        <a:sy n="33" d="100"/>
      </p:scale>
      <p:origin x="0" y="0"/>
    </p:cViewPr>
  </p:sorterViewPr>
  <p:notesViewPr>
    <p:cSldViewPr snapToGrid="0">
      <p:cViewPr varScale="1">
        <p:scale>
          <a:sx n="84" d="100"/>
          <a:sy n="84" d="100"/>
        </p:scale>
        <p:origin x="3792" y="10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07" Type="http://schemas.openxmlformats.org/officeDocument/2006/relationships/theme" Target="theme/theme1.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notesMaster" Target="notesMasters/notesMaster1.xml"/><Relationship Id="rId108" Type="http://schemas.openxmlformats.org/officeDocument/2006/relationships/tableStyles" Target="tableStyles.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microsoft.com/office/2015/10/relationships/revisionInfo" Target="revisionInfo.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3D9E4B-A3CA-0A48-9B76-DC110B8B21F0}" type="doc">
      <dgm:prSet loTypeId="urn:microsoft.com/office/officeart/2005/8/layout/vList2" loCatId="" qsTypeId="urn:microsoft.com/office/officeart/2005/8/quickstyle/simple1" qsCatId="simple" csTypeId="urn:microsoft.com/office/officeart/2005/8/colors/accent1_2" csCatId="accent1" phldr="1"/>
      <dgm:spPr/>
      <dgm:t>
        <a:bodyPr/>
        <a:lstStyle/>
        <a:p>
          <a:endParaRPr lang="en-US"/>
        </a:p>
      </dgm:t>
    </dgm:pt>
    <dgm:pt modelId="{7C859619-51F3-A548-A9A4-23DB6C9AECB9}">
      <dgm:prSet phldrT="[Text]" custT="1"/>
      <dgm:spPr/>
      <dgm:t>
        <a:bodyPr/>
        <a:lstStyle/>
        <a:p>
          <a:r>
            <a:rPr lang="en-US" sz="2400" dirty="0"/>
            <a:t>Number One</a:t>
          </a:r>
        </a:p>
      </dgm:t>
    </dgm:pt>
    <dgm:pt modelId="{ACB787E0-27C2-FB42-B503-13FE04AD632F}" type="parTrans" cxnId="{BAA5977B-7CF7-DE4F-B78B-BEFD5655FD90}">
      <dgm:prSet/>
      <dgm:spPr/>
      <dgm:t>
        <a:bodyPr/>
        <a:lstStyle/>
        <a:p>
          <a:endParaRPr lang="en-US"/>
        </a:p>
      </dgm:t>
    </dgm:pt>
    <dgm:pt modelId="{4C2E7937-DD48-E24B-9FDE-C4BD437662F1}" type="sibTrans" cxnId="{BAA5977B-7CF7-DE4F-B78B-BEFD5655FD90}">
      <dgm:prSet/>
      <dgm:spPr/>
      <dgm:t>
        <a:bodyPr/>
        <a:lstStyle/>
        <a:p>
          <a:endParaRPr lang="en-US"/>
        </a:p>
      </dgm:t>
    </dgm:pt>
    <dgm:pt modelId="{D8C53C99-F822-9F46-BD6D-673362113617}">
      <dgm:prSet phldrT="[Text]" custT="1"/>
      <dgm:spPr/>
      <dgm:t>
        <a:bodyPr/>
        <a:lstStyle/>
        <a:p>
          <a:r>
            <a:rPr lang="en-US" sz="2400" i="0" dirty="0"/>
            <a:t>A </a:t>
          </a:r>
          <a:r>
            <a:rPr lang="en-US" sz="2400" i="1" dirty="0"/>
            <a:t>prompt </a:t>
          </a:r>
          <a:r>
            <a:rPr lang="en-US" sz="2400" dirty="0"/>
            <a:t>and </a:t>
          </a:r>
          <a:r>
            <a:rPr lang="en-US" sz="2400" i="1" dirty="0"/>
            <a:t>equitable</a:t>
          </a:r>
          <a:r>
            <a:rPr lang="en-US" sz="2400" dirty="0"/>
            <a:t> opportunity to present witnesses and other evidence relevant to the alleged violation during the process</a:t>
          </a:r>
        </a:p>
      </dgm:t>
    </dgm:pt>
    <dgm:pt modelId="{65E16AA3-AE72-7044-AD5A-FB6BF4E77BBD}" type="parTrans" cxnId="{80318137-BA2B-484E-82B0-0935BC564A7B}">
      <dgm:prSet/>
      <dgm:spPr/>
      <dgm:t>
        <a:bodyPr/>
        <a:lstStyle/>
        <a:p>
          <a:endParaRPr lang="en-US"/>
        </a:p>
      </dgm:t>
    </dgm:pt>
    <dgm:pt modelId="{F29FFD82-19B9-DE49-B775-B7735B265127}" type="sibTrans" cxnId="{80318137-BA2B-484E-82B0-0935BC564A7B}">
      <dgm:prSet/>
      <dgm:spPr/>
      <dgm:t>
        <a:bodyPr/>
        <a:lstStyle/>
        <a:p>
          <a:endParaRPr lang="en-US"/>
        </a:p>
      </dgm:t>
    </dgm:pt>
    <dgm:pt modelId="{E2B21BEF-B575-F341-83CD-3C12668C6959}">
      <dgm:prSet phldrT="[Text]" custT="1"/>
      <dgm:spPr/>
      <dgm:t>
        <a:bodyPr/>
        <a:lstStyle/>
        <a:p>
          <a:r>
            <a:rPr lang="en-US" sz="2400" dirty="0"/>
            <a:t>Number Two</a:t>
          </a:r>
        </a:p>
      </dgm:t>
    </dgm:pt>
    <dgm:pt modelId="{7F8E9702-A2B6-BB44-8CC8-BBEF4E04BB69}" type="parTrans" cxnId="{1D860E96-F282-5848-94B0-204CFC25F9B0}">
      <dgm:prSet/>
      <dgm:spPr/>
      <dgm:t>
        <a:bodyPr/>
        <a:lstStyle/>
        <a:p>
          <a:endParaRPr lang="en-US"/>
        </a:p>
      </dgm:t>
    </dgm:pt>
    <dgm:pt modelId="{607B4C1C-881B-BC4D-ABDC-E83A89C1B46F}" type="sibTrans" cxnId="{1D860E96-F282-5848-94B0-204CFC25F9B0}">
      <dgm:prSet/>
      <dgm:spPr/>
      <dgm:t>
        <a:bodyPr/>
        <a:lstStyle/>
        <a:p>
          <a:endParaRPr lang="en-US"/>
        </a:p>
      </dgm:t>
    </dgm:pt>
    <dgm:pt modelId="{526200A6-7F0B-104B-BB34-E62A69C6908C}">
      <dgm:prSet phldrT="[Text]" custT="1"/>
      <dgm:spPr/>
      <dgm:t>
        <a:bodyPr/>
        <a:lstStyle/>
        <a:p>
          <a:r>
            <a:rPr lang="en-US" sz="2400" u="none" dirty="0"/>
            <a:t>Equitable access to all evidence relevant to the alleged violation in the institution's possession</a:t>
          </a:r>
        </a:p>
      </dgm:t>
    </dgm:pt>
    <dgm:pt modelId="{40260472-4458-8C47-B017-FC3A26EC7F7A}" type="sibTrans" cxnId="{DA645B36-B005-D94D-8F13-040E1A2B5DDE}">
      <dgm:prSet/>
      <dgm:spPr/>
      <dgm:t>
        <a:bodyPr/>
        <a:lstStyle/>
        <a:p>
          <a:endParaRPr lang="en-US"/>
        </a:p>
      </dgm:t>
    </dgm:pt>
    <dgm:pt modelId="{5DF96EE6-DF30-9C43-BD12-0473F3C3D5F6}" type="parTrans" cxnId="{DA645B36-B005-D94D-8F13-040E1A2B5DDE}">
      <dgm:prSet/>
      <dgm:spPr/>
      <dgm:t>
        <a:bodyPr/>
        <a:lstStyle/>
        <a:p>
          <a:endParaRPr lang="en-US"/>
        </a:p>
      </dgm:t>
    </dgm:pt>
    <dgm:pt modelId="{820CBA80-F117-0646-816D-880D1041049D}">
      <dgm:prSet custT="1"/>
      <dgm:spPr/>
      <dgm:t>
        <a:bodyPr/>
        <a:lstStyle/>
        <a:p>
          <a:r>
            <a:rPr lang="en-US" sz="2400" dirty="0"/>
            <a:t>Number Three</a:t>
          </a:r>
        </a:p>
      </dgm:t>
    </dgm:pt>
    <dgm:pt modelId="{0BCAE341-4794-9640-9E76-774C6CD66BB5}" type="parTrans" cxnId="{D169BA56-1DBF-4B4E-8E1C-CA299B169E92}">
      <dgm:prSet/>
      <dgm:spPr/>
      <dgm:t>
        <a:bodyPr/>
        <a:lstStyle/>
        <a:p>
          <a:endParaRPr lang="en-US"/>
        </a:p>
      </dgm:t>
    </dgm:pt>
    <dgm:pt modelId="{AD07325A-9766-4745-8E3F-F83BFFA5755F}" type="sibTrans" cxnId="{D169BA56-1DBF-4B4E-8E1C-CA299B169E92}">
      <dgm:prSet/>
      <dgm:spPr/>
      <dgm:t>
        <a:bodyPr/>
        <a:lstStyle/>
        <a:p>
          <a:endParaRPr lang="en-US"/>
        </a:p>
      </dgm:t>
    </dgm:pt>
    <dgm:pt modelId="{757D6EE7-F21C-C743-8AF6-1F3200D8721E}" type="pres">
      <dgm:prSet presAssocID="{983D9E4B-A3CA-0A48-9B76-DC110B8B21F0}" presName="linear" presStyleCnt="0">
        <dgm:presLayoutVars>
          <dgm:animLvl val="lvl"/>
          <dgm:resizeHandles val="exact"/>
        </dgm:presLayoutVars>
      </dgm:prSet>
      <dgm:spPr/>
    </dgm:pt>
    <dgm:pt modelId="{155C47F0-7B0C-1F44-B28C-66959ACEA8A7}" type="pres">
      <dgm:prSet presAssocID="{7C859619-51F3-A548-A9A4-23DB6C9AECB9}" presName="parentText" presStyleLbl="node1" presStyleIdx="0" presStyleCnt="3" custScaleY="40200">
        <dgm:presLayoutVars>
          <dgm:chMax val="0"/>
          <dgm:bulletEnabled val="1"/>
        </dgm:presLayoutVars>
      </dgm:prSet>
      <dgm:spPr/>
    </dgm:pt>
    <dgm:pt modelId="{61AD9FB1-C31B-D543-BAA6-CB4AD4642753}" type="pres">
      <dgm:prSet presAssocID="{7C859619-51F3-A548-A9A4-23DB6C9AECB9}" presName="childText" presStyleLbl="revTx" presStyleIdx="0" presStyleCnt="2">
        <dgm:presLayoutVars>
          <dgm:bulletEnabled val="1"/>
        </dgm:presLayoutVars>
      </dgm:prSet>
      <dgm:spPr/>
    </dgm:pt>
    <dgm:pt modelId="{F97A6089-5B38-7A49-A5C3-753A5FFE264A}" type="pres">
      <dgm:prSet presAssocID="{E2B21BEF-B575-F341-83CD-3C12668C6959}" presName="parentText" presStyleLbl="node1" presStyleIdx="1" presStyleCnt="3" custScaleY="42270">
        <dgm:presLayoutVars>
          <dgm:chMax val="0"/>
          <dgm:bulletEnabled val="1"/>
        </dgm:presLayoutVars>
      </dgm:prSet>
      <dgm:spPr/>
    </dgm:pt>
    <dgm:pt modelId="{D0B37718-D68B-B14C-B50F-088030F6714B}" type="pres">
      <dgm:prSet presAssocID="{E2B21BEF-B575-F341-83CD-3C12668C6959}" presName="childText" presStyleLbl="revTx" presStyleIdx="1" presStyleCnt="2" custScaleY="63418">
        <dgm:presLayoutVars>
          <dgm:bulletEnabled val="1"/>
        </dgm:presLayoutVars>
      </dgm:prSet>
      <dgm:spPr/>
    </dgm:pt>
    <dgm:pt modelId="{399F5C88-4C31-8B40-894B-8AD88A1425E6}" type="pres">
      <dgm:prSet presAssocID="{820CBA80-F117-0646-816D-880D1041049D}" presName="parentText" presStyleLbl="node1" presStyleIdx="2" presStyleCnt="3" custScaleY="45910">
        <dgm:presLayoutVars>
          <dgm:chMax val="0"/>
          <dgm:bulletEnabled val="1"/>
        </dgm:presLayoutVars>
      </dgm:prSet>
      <dgm:spPr/>
    </dgm:pt>
  </dgm:ptLst>
  <dgm:cxnLst>
    <dgm:cxn modelId="{97647235-15DA-2043-868D-1DC28DDD54F3}" type="presOf" srcId="{526200A6-7F0B-104B-BB34-E62A69C6908C}" destId="{D0B37718-D68B-B14C-B50F-088030F6714B}" srcOrd="0" destOrd="0" presId="urn:microsoft.com/office/officeart/2005/8/layout/vList2"/>
    <dgm:cxn modelId="{DA645B36-B005-D94D-8F13-040E1A2B5DDE}" srcId="{E2B21BEF-B575-F341-83CD-3C12668C6959}" destId="{526200A6-7F0B-104B-BB34-E62A69C6908C}" srcOrd="0" destOrd="0" parTransId="{5DF96EE6-DF30-9C43-BD12-0473F3C3D5F6}" sibTransId="{40260472-4458-8C47-B017-FC3A26EC7F7A}"/>
    <dgm:cxn modelId="{80318137-BA2B-484E-82B0-0935BC564A7B}" srcId="{7C859619-51F3-A548-A9A4-23DB6C9AECB9}" destId="{D8C53C99-F822-9F46-BD6D-673362113617}" srcOrd="0" destOrd="0" parTransId="{65E16AA3-AE72-7044-AD5A-FB6BF4E77BBD}" sibTransId="{F29FFD82-19B9-DE49-B775-B7735B265127}"/>
    <dgm:cxn modelId="{45DEDE44-4EBA-224A-835A-473A96D406B9}" type="presOf" srcId="{820CBA80-F117-0646-816D-880D1041049D}" destId="{399F5C88-4C31-8B40-894B-8AD88A1425E6}" srcOrd="0" destOrd="0" presId="urn:microsoft.com/office/officeart/2005/8/layout/vList2"/>
    <dgm:cxn modelId="{D169BA56-1DBF-4B4E-8E1C-CA299B169E92}" srcId="{983D9E4B-A3CA-0A48-9B76-DC110B8B21F0}" destId="{820CBA80-F117-0646-816D-880D1041049D}" srcOrd="2" destOrd="0" parTransId="{0BCAE341-4794-9640-9E76-774C6CD66BB5}" sibTransId="{AD07325A-9766-4745-8E3F-F83BFFA5755F}"/>
    <dgm:cxn modelId="{BAA5977B-7CF7-DE4F-B78B-BEFD5655FD90}" srcId="{983D9E4B-A3CA-0A48-9B76-DC110B8B21F0}" destId="{7C859619-51F3-A548-A9A4-23DB6C9AECB9}" srcOrd="0" destOrd="0" parTransId="{ACB787E0-27C2-FB42-B503-13FE04AD632F}" sibTransId="{4C2E7937-DD48-E24B-9FDE-C4BD437662F1}"/>
    <dgm:cxn modelId="{1D860E96-F282-5848-94B0-204CFC25F9B0}" srcId="{983D9E4B-A3CA-0A48-9B76-DC110B8B21F0}" destId="{E2B21BEF-B575-F341-83CD-3C12668C6959}" srcOrd="1" destOrd="0" parTransId="{7F8E9702-A2B6-BB44-8CC8-BBEF4E04BB69}" sibTransId="{607B4C1C-881B-BC4D-ABDC-E83A89C1B46F}"/>
    <dgm:cxn modelId="{196DCBC8-2806-964C-AADD-FAB68D338F82}" type="presOf" srcId="{7C859619-51F3-A548-A9A4-23DB6C9AECB9}" destId="{155C47F0-7B0C-1F44-B28C-66959ACEA8A7}" srcOrd="0" destOrd="0" presId="urn:microsoft.com/office/officeart/2005/8/layout/vList2"/>
    <dgm:cxn modelId="{46487FCD-64E0-3D44-A3F6-48168EDE3E1F}" type="presOf" srcId="{E2B21BEF-B575-F341-83CD-3C12668C6959}" destId="{F97A6089-5B38-7A49-A5C3-753A5FFE264A}" srcOrd="0" destOrd="0" presId="urn:microsoft.com/office/officeart/2005/8/layout/vList2"/>
    <dgm:cxn modelId="{9891BBCF-7701-8B4B-B42C-0CCC0B8DCF5E}" type="presOf" srcId="{983D9E4B-A3CA-0A48-9B76-DC110B8B21F0}" destId="{757D6EE7-F21C-C743-8AF6-1F3200D8721E}" srcOrd="0" destOrd="0" presId="urn:microsoft.com/office/officeart/2005/8/layout/vList2"/>
    <dgm:cxn modelId="{F4394CD2-8D57-7848-9114-99C9ABE8568E}" type="presOf" srcId="{D8C53C99-F822-9F46-BD6D-673362113617}" destId="{61AD9FB1-C31B-D543-BAA6-CB4AD4642753}" srcOrd="0" destOrd="0" presId="urn:microsoft.com/office/officeart/2005/8/layout/vList2"/>
    <dgm:cxn modelId="{B1446184-8A19-0747-BFB4-B5C129E99A8A}" type="presParOf" srcId="{757D6EE7-F21C-C743-8AF6-1F3200D8721E}" destId="{155C47F0-7B0C-1F44-B28C-66959ACEA8A7}" srcOrd="0" destOrd="0" presId="urn:microsoft.com/office/officeart/2005/8/layout/vList2"/>
    <dgm:cxn modelId="{87D2C2E4-6F20-A248-9404-6DF0011DB3FA}" type="presParOf" srcId="{757D6EE7-F21C-C743-8AF6-1F3200D8721E}" destId="{61AD9FB1-C31B-D543-BAA6-CB4AD4642753}" srcOrd="1" destOrd="0" presId="urn:microsoft.com/office/officeart/2005/8/layout/vList2"/>
    <dgm:cxn modelId="{9E1E669F-56D5-9648-97C4-3CC84C6B559A}" type="presParOf" srcId="{757D6EE7-F21C-C743-8AF6-1F3200D8721E}" destId="{F97A6089-5B38-7A49-A5C3-753A5FFE264A}" srcOrd="2" destOrd="0" presId="urn:microsoft.com/office/officeart/2005/8/layout/vList2"/>
    <dgm:cxn modelId="{0A4A2400-52FB-284B-BF7B-BE3ABCD1D3E6}" type="presParOf" srcId="{757D6EE7-F21C-C743-8AF6-1F3200D8721E}" destId="{D0B37718-D68B-B14C-B50F-088030F6714B}" srcOrd="3" destOrd="0" presId="urn:microsoft.com/office/officeart/2005/8/layout/vList2"/>
    <dgm:cxn modelId="{CED9D918-A6D3-3741-AD4F-56BC7CBABC45}" type="presParOf" srcId="{757D6EE7-F21C-C743-8AF6-1F3200D8721E}" destId="{399F5C88-4C31-8B40-894B-8AD88A1425E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C47F0-7B0C-1F44-B28C-66959ACEA8A7}">
      <dsp:nvSpPr>
        <dsp:cNvPr id="0" name=""/>
        <dsp:cNvSpPr/>
      </dsp:nvSpPr>
      <dsp:spPr>
        <a:xfrm>
          <a:off x="0" y="1074301"/>
          <a:ext cx="8128000" cy="4816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Number One</a:t>
          </a:r>
        </a:p>
      </dsp:txBody>
      <dsp:txXfrm>
        <a:off x="23511" y="1097812"/>
        <a:ext cx="8080978" cy="434606"/>
      </dsp:txXfrm>
    </dsp:sp>
    <dsp:sp modelId="{61AD9FB1-C31B-D543-BAA6-CB4AD4642753}">
      <dsp:nvSpPr>
        <dsp:cNvPr id="0" name=""/>
        <dsp:cNvSpPr/>
      </dsp:nvSpPr>
      <dsp:spPr>
        <a:xfrm>
          <a:off x="0" y="1555929"/>
          <a:ext cx="8128000"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i="0" kern="1200" dirty="0"/>
            <a:t>A </a:t>
          </a:r>
          <a:r>
            <a:rPr lang="en-US" sz="2400" i="1" kern="1200" dirty="0"/>
            <a:t>prompt </a:t>
          </a:r>
          <a:r>
            <a:rPr lang="en-US" sz="2400" kern="1200" dirty="0"/>
            <a:t>and </a:t>
          </a:r>
          <a:r>
            <a:rPr lang="en-US" sz="2400" i="1" kern="1200" dirty="0"/>
            <a:t>equitable</a:t>
          </a:r>
          <a:r>
            <a:rPr lang="en-US" sz="2400" kern="1200" dirty="0"/>
            <a:t> opportunity to present witnesses and other evidence relevant to the alleged violation during the process</a:t>
          </a:r>
        </a:p>
      </dsp:txBody>
      <dsp:txXfrm>
        <a:off x="0" y="1555929"/>
        <a:ext cx="8128000" cy="1059840"/>
      </dsp:txXfrm>
    </dsp:sp>
    <dsp:sp modelId="{F97A6089-5B38-7A49-A5C3-753A5FFE264A}">
      <dsp:nvSpPr>
        <dsp:cNvPr id="0" name=""/>
        <dsp:cNvSpPr/>
      </dsp:nvSpPr>
      <dsp:spPr>
        <a:xfrm>
          <a:off x="0" y="2615769"/>
          <a:ext cx="8128000" cy="506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Number Two</a:t>
          </a:r>
        </a:p>
      </dsp:txBody>
      <dsp:txXfrm>
        <a:off x="24722" y="2640491"/>
        <a:ext cx="8078556" cy="456984"/>
      </dsp:txXfrm>
    </dsp:sp>
    <dsp:sp modelId="{D0B37718-D68B-B14C-B50F-088030F6714B}">
      <dsp:nvSpPr>
        <dsp:cNvPr id="0" name=""/>
        <dsp:cNvSpPr/>
      </dsp:nvSpPr>
      <dsp:spPr>
        <a:xfrm>
          <a:off x="0" y="3122197"/>
          <a:ext cx="8128000" cy="672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u="none" kern="1200" dirty="0"/>
            <a:t>Equitable access to all evidence relevant to the alleged violation in the institution's possession</a:t>
          </a:r>
        </a:p>
      </dsp:txBody>
      <dsp:txXfrm>
        <a:off x="0" y="3122197"/>
        <a:ext cx="8128000" cy="672129"/>
      </dsp:txXfrm>
    </dsp:sp>
    <dsp:sp modelId="{399F5C88-4C31-8B40-894B-8AD88A1425E6}">
      <dsp:nvSpPr>
        <dsp:cNvPr id="0" name=""/>
        <dsp:cNvSpPr/>
      </dsp:nvSpPr>
      <dsp:spPr>
        <a:xfrm>
          <a:off x="0" y="3794327"/>
          <a:ext cx="8128000" cy="5500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Number Three</a:t>
          </a:r>
        </a:p>
      </dsp:txBody>
      <dsp:txXfrm>
        <a:off x="26851" y="3821178"/>
        <a:ext cx="8074298" cy="4963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336C558-B328-417A-A429-1E5A1DECF19B}" type="datetimeFigureOut">
              <a:rPr lang="en-US" smtClean="0"/>
              <a:t>7/13/2021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BE13543-20E6-4048-928D-974E1A47FD04}" type="slidenum">
              <a:rPr lang="en-US" smtClean="0"/>
              <a:t>‹#›</a:t>
            </a:fld>
            <a:endParaRPr lang="en-US" dirty="0"/>
          </a:p>
        </p:txBody>
      </p:sp>
    </p:spTree>
    <p:extLst>
      <p:ext uri="{BB962C8B-B14F-4D97-AF65-F5344CB8AC3E}">
        <p14:creationId xmlns:p14="http://schemas.microsoft.com/office/powerpoint/2010/main" val="10232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E211F0-DBBA-4BAC-B082-12516905319C}" type="datetimeFigureOut">
              <a:rPr lang="en-US" smtClean="0"/>
              <a:t>7/13/2021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2CE2614-528A-440D-9433-7536316D23A6}" type="slidenum">
              <a:rPr lang="en-US" smtClean="0"/>
              <a:t>‹#›</a:t>
            </a:fld>
            <a:endParaRPr lang="en-US" dirty="0"/>
          </a:p>
        </p:txBody>
      </p:sp>
    </p:spTree>
    <p:extLst>
      <p:ext uri="{BB962C8B-B14F-4D97-AF65-F5344CB8AC3E}">
        <p14:creationId xmlns:p14="http://schemas.microsoft.com/office/powerpoint/2010/main" val="2415212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1</a:t>
            </a:fld>
            <a:endParaRPr lang="en-US" dirty="0"/>
          </a:p>
        </p:txBody>
      </p:sp>
    </p:spTree>
    <p:extLst>
      <p:ext uri="{BB962C8B-B14F-4D97-AF65-F5344CB8AC3E}">
        <p14:creationId xmlns:p14="http://schemas.microsoft.com/office/powerpoint/2010/main" val="3565673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424037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5094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3306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4858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13</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9750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7338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57926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2012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5126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284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a:t>
            </a:fld>
            <a:endParaRPr lang="en-US" dirty="0"/>
          </a:p>
        </p:txBody>
      </p:sp>
    </p:spTree>
    <p:extLst>
      <p:ext uri="{BB962C8B-B14F-4D97-AF65-F5344CB8AC3E}">
        <p14:creationId xmlns:p14="http://schemas.microsoft.com/office/powerpoint/2010/main" val="36748280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8260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8061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59830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23</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24</a:t>
            </a:fld>
            <a:endParaRPr lang="en-US" dirty="0"/>
          </a:p>
        </p:txBody>
      </p:sp>
    </p:spTree>
    <p:extLst>
      <p:ext uri="{BB962C8B-B14F-4D97-AF65-F5344CB8AC3E}">
        <p14:creationId xmlns:p14="http://schemas.microsoft.com/office/powerpoint/2010/main" val="962464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25</a:t>
            </a:fld>
            <a:endParaRPr lang="en-US" dirty="0"/>
          </a:p>
        </p:txBody>
      </p:sp>
    </p:spTree>
    <p:extLst>
      <p:ext uri="{BB962C8B-B14F-4D97-AF65-F5344CB8AC3E}">
        <p14:creationId xmlns:p14="http://schemas.microsoft.com/office/powerpoint/2010/main" val="37191795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26</a:t>
            </a:fld>
            <a:endParaRPr lang="en-US" dirty="0"/>
          </a:p>
        </p:txBody>
      </p:sp>
    </p:spTree>
    <p:extLst>
      <p:ext uri="{BB962C8B-B14F-4D97-AF65-F5344CB8AC3E}">
        <p14:creationId xmlns:p14="http://schemas.microsoft.com/office/powerpoint/2010/main" val="15550323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27</a:t>
            </a:fld>
            <a:endParaRPr lang="en-US" dirty="0"/>
          </a:p>
        </p:txBody>
      </p:sp>
    </p:spTree>
    <p:extLst>
      <p:ext uri="{BB962C8B-B14F-4D97-AF65-F5344CB8AC3E}">
        <p14:creationId xmlns:p14="http://schemas.microsoft.com/office/powerpoint/2010/main" val="1312917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4795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597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2673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Modify this slide to utilize your institution’s information.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65747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Modify this slide to utilize your institution’s information.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58415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36675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34</a:t>
            </a:fld>
            <a:endParaRPr lang="en-US" dirty="0"/>
          </a:p>
        </p:txBody>
      </p:sp>
    </p:spTree>
    <p:extLst>
      <p:ext uri="{BB962C8B-B14F-4D97-AF65-F5344CB8AC3E}">
        <p14:creationId xmlns:p14="http://schemas.microsoft.com/office/powerpoint/2010/main" val="16127158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35</a:t>
            </a:fld>
            <a:endParaRPr lang="en-US" dirty="0"/>
          </a:p>
        </p:txBody>
      </p:sp>
    </p:spTree>
    <p:extLst>
      <p:ext uri="{BB962C8B-B14F-4D97-AF65-F5344CB8AC3E}">
        <p14:creationId xmlns:p14="http://schemas.microsoft.com/office/powerpoint/2010/main" val="6823681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36</a:t>
            </a:fld>
            <a:endParaRPr lang="en-US" dirty="0"/>
          </a:p>
        </p:txBody>
      </p:sp>
    </p:spTree>
    <p:extLst>
      <p:ext uri="{BB962C8B-B14F-4D97-AF65-F5344CB8AC3E}">
        <p14:creationId xmlns:p14="http://schemas.microsoft.com/office/powerpoint/2010/main" val="13494165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37</a:t>
            </a:fld>
            <a:endParaRPr lang="en-US" dirty="0"/>
          </a:p>
        </p:txBody>
      </p:sp>
    </p:spTree>
    <p:extLst>
      <p:ext uri="{BB962C8B-B14F-4D97-AF65-F5344CB8AC3E}">
        <p14:creationId xmlns:p14="http://schemas.microsoft.com/office/powerpoint/2010/main" val="42947908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38</a:t>
            </a:fld>
            <a:endParaRPr lang="en-US" dirty="0"/>
          </a:p>
        </p:txBody>
      </p:sp>
    </p:spTree>
    <p:extLst>
      <p:ext uri="{BB962C8B-B14F-4D97-AF65-F5344CB8AC3E}">
        <p14:creationId xmlns:p14="http://schemas.microsoft.com/office/powerpoint/2010/main" val="594311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39</a:t>
            </a:fld>
            <a:endParaRPr lang="en-US" dirty="0"/>
          </a:p>
        </p:txBody>
      </p:sp>
    </p:spTree>
    <p:extLst>
      <p:ext uri="{BB962C8B-B14F-4D97-AF65-F5344CB8AC3E}">
        <p14:creationId xmlns:p14="http://schemas.microsoft.com/office/powerpoint/2010/main" val="2601499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4</a:t>
            </a:fld>
            <a:endParaRPr lang="en-US" dirty="0"/>
          </a:p>
        </p:txBody>
      </p:sp>
    </p:spTree>
    <p:extLst>
      <p:ext uri="{BB962C8B-B14F-4D97-AF65-F5344CB8AC3E}">
        <p14:creationId xmlns:p14="http://schemas.microsoft.com/office/powerpoint/2010/main" val="17825594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40</a:t>
            </a:fld>
            <a:endParaRPr lang="en-US" dirty="0"/>
          </a:p>
        </p:txBody>
      </p:sp>
    </p:spTree>
    <p:extLst>
      <p:ext uri="{BB962C8B-B14F-4D97-AF65-F5344CB8AC3E}">
        <p14:creationId xmlns:p14="http://schemas.microsoft.com/office/powerpoint/2010/main" val="23272046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41</a:t>
            </a:fld>
            <a:endParaRPr lang="en-US" dirty="0"/>
          </a:p>
        </p:txBody>
      </p:sp>
    </p:spTree>
    <p:extLst>
      <p:ext uri="{BB962C8B-B14F-4D97-AF65-F5344CB8AC3E}">
        <p14:creationId xmlns:p14="http://schemas.microsoft.com/office/powerpoint/2010/main" val="27184857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42</a:t>
            </a:fld>
            <a:endParaRPr lang="en-US" dirty="0"/>
          </a:p>
        </p:txBody>
      </p:sp>
    </p:spTree>
    <p:extLst>
      <p:ext uri="{BB962C8B-B14F-4D97-AF65-F5344CB8AC3E}">
        <p14:creationId xmlns:p14="http://schemas.microsoft.com/office/powerpoint/2010/main" val="14656673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43</a:t>
            </a:fld>
            <a:endParaRPr lang="en-US" dirty="0"/>
          </a:p>
        </p:txBody>
      </p:sp>
    </p:spTree>
    <p:extLst>
      <p:ext uri="{BB962C8B-B14F-4D97-AF65-F5344CB8AC3E}">
        <p14:creationId xmlns:p14="http://schemas.microsoft.com/office/powerpoint/2010/main" val="23794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44</a:t>
            </a:fld>
            <a:endParaRPr lang="en-US" dirty="0"/>
          </a:p>
        </p:txBody>
      </p:sp>
    </p:spTree>
    <p:extLst>
      <p:ext uri="{BB962C8B-B14F-4D97-AF65-F5344CB8AC3E}">
        <p14:creationId xmlns:p14="http://schemas.microsoft.com/office/powerpoint/2010/main" val="12483268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45</a:t>
            </a:fld>
            <a:endParaRPr lang="en-US" dirty="0"/>
          </a:p>
        </p:txBody>
      </p:sp>
    </p:spTree>
    <p:extLst>
      <p:ext uri="{BB962C8B-B14F-4D97-AF65-F5344CB8AC3E}">
        <p14:creationId xmlns:p14="http://schemas.microsoft.com/office/powerpoint/2010/main" val="19970402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a:p>
            <a:endParaRPr lang="en-US" b="0" baseline="0" dirty="0"/>
          </a:p>
          <a:p>
            <a:endParaRPr lang="en-US" b="0" dirty="0"/>
          </a:p>
        </p:txBody>
      </p:sp>
      <p:sp>
        <p:nvSpPr>
          <p:cNvPr id="4" name="Slide Number Placeholder 3"/>
          <p:cNvSpPr>
            <a:spLocks noGrp="1"/>
          </p:cNvSpPr>
          <p:nvPr>
            <p:ph type="sldNum" sz="quarter" idx="10"/>
          </p:nvPr>
        </p:nvSpPr>
        <p:spPr/>
        <p:txBody>
          <a:bodyPr/>
          <a:lstStyle/>
          <a:p>
            <a:fld id="{32CE2614-528A-440D-9433-7536316D23A6}" type="slidenum">
              <a:rPr lang="en-US" smtClean="0"/>
              <a:t>46</a:t>
            </a:fld>
            <a:endParaRPr lang="en-US" dirty="0"/>
          </a:p>
        </p:txBody>
      </p:sp>
    </p:spTree>
    <p:extLst>
      <p:ext uri="{BB962C8B-B14F-4D97-AF65-F5344CB8AC3E}">
        <p14:creationId xmlns:p14="http://schemas.microsoft.com/office/powerpoint/2010/main" val="23283303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47</a:t>
            </a:fld>
            <a:endParaRPr lang="en-US" dirty="0"/>
          </a:p>
        </p:txBody>
      </p:sp>
    </p:spTree>
    <p:extLst>
      <p:ext uri="{BB962C8B-B14F-4D97-AF65-F5344CB8AC3E}">
        <p14:creationId xmlns:p14="http://schemas.microsoft.com/office/powerpoint/2010/main" val="17172847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a:lnSpc>
                <a:spcPct val="90000"/>
              </a:lnSpc>
            </a:pPr>
            <a:endParaRPr lang="en-US" sz="1200" dirty="0"/>
          </a:p>
          <a:p>
            <a:pPr>
              <a:lnSpc>
                <a:spcPct val="90000"/>
              </a:lnSpc>
            </a:pPr>
            <a:endParaRPr lang="en-US" sz="1200" dirty="0"/>
          </a:p>
          <a:p>
            <a:pPr>
              <a:lnSpc>
                <a:spcPct val="90000"/>
              </a:lnSpc>
            </a:pPr>
            <a:endParaRPr lang="en-US" sz="12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01775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7197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a:t>
            </a:fld>
            <a:endParaRPr lang="en-US" dirty="0"/>
          </a:p>
        </p:txBody>
      </p:sp>
    </p:spTree>
    <p:extLst>
      <p:ext uri="{BB962C8B-B14F-4D97-AF65-F5344CB8AC3E}">
        <p14:creationId xmlns:p14="http://schemas.microsoft.com/office/powerpoint/2010/main" val="53576013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i="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50</a:t>
            </a:fld>
            <a:endParaRPr lang="en-US" dirty="0"/>
          </a:p>
        </p:txBody>
      </p:sp>
    </p:spTree>
    <p:extLst>
      <p:ext uri="{BB962C8B-B14F-4D97-AF65-F5344CB8AC3E}">
        <p14:creationId xmlns:p14="http://schemas.microsoft.com/office/powerpoint/2010/main" val="34287073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sng"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CE2614-528A-440D-9433-7536316D23A6}" type="slidenum">
              <a:rPr lang="en-US" smtClean="0"/>
              <a:t>51</a:t>
            </a:fld>
            <a:endParaRPr lang="en-US" dirty="0"/>
          </a:p>
        </p:txBody>
      </p:sp>
    </p:spTree>
    <p:extLst>
      <p:ext uri="{BB962C8B-B14F-4D97-AF65-F5344CB8AC3E}">
        <p14:creationId xmlns:p14="http://schemas.microsoft.com/office/powerpoint/2010/main" val="23541985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u="sng"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CE2614-528A-440D-9433-7536316D23A6}" type="slidenum">
              <a:rPr lang="en-US" smtClean="0"/>
              <a:t>52</a:t>
            </a:fld>
            <a:endParaRPr lang="en-US" dirty="0"/>
          </a:p>
        </p:txBody>
      </p:sp>
    </p:spTree>
    <p:extLst>
      <p:ext uri="{BB962C8B-B14F-4D97-AF65-F5344CB8AC3E}">
        <p14:creationId xmlns:p14="http://schemas.microsoft.com/office/powerpoint/2010/main" val="334408763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53</a:t>
            </a:fld>
            <a:endParaRPr lang="en-US" dirty="0"/>
          </a:p>
        </p:txBody>
      </p:sp>
    </p:spTree>
    <p:extLst>
      <p:ext uri="{BB962C8B-B14F-4D97-AF65-F5344CB8AC3E}">
        <p14:creationId xmlns:p14="http://schemas.microsoft.com/office/powerpoint/2010/main" val="295394805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54</a:t>
            </a:fld>
            <a:endParaRPr lang="en-US" dirty="0"/>
          </a:p>
        </p:txBody>
      </p:sp>
    </p:spTree>
    <p:extLst>
      <p:ext uri="{BB962C8B-B14F-4D97-AF65-F5344CB8AC3E}">
        <p14:creationId xmlns:p14="http://schemas.microsoft.com/office/powerpoint/2010/main" val="27789371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55</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477851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079787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58</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935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6</a:t>
            </a:fld>
            <a:endParaRPr lang="en-US" dirty="0"/>
          </a:p>
        </p:txBody>
      </p:sp>
    </p:spTree>
    <p:extLst>
      <p:ext uri="{BB962C8B-B14F-4D97-AF65-F5344CB8AC3E}">
        <p14:creationId xmlns:p14="http://schemas.microsoft.com/office/powerpoint/2010/main" val="36306807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186718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523775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62</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120759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45636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976440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94576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605825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68</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1463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9DE523-A224-4447-8577-F3BB70AF860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48132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70</a:t>
            </a:fld>
            <a:endParaRPr lang="en-US" dirty="0"/>
          </a:p>
        </p:txBody>
      </p:sp>
    </p:spTree>
    <p:extLst>
      <p:ext uri="{BB962C8B-B14F-4D97-AF65-F5344CB8AC3E}">
        <p14:creationId xmlns:p14="http://schemas.microsoft.com/office/powerpoint/2010/main" val="149860322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Report templates have been updated.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650126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Tex. Edu. Code, § 61.003 for definitions.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120397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Why a Title IX Coordinator Report?</a:t>
            </a:r>
          </a:p>
          <a:p>
            <a:pPr marL="171450" indent="-171450">
              <a:buFont typeface="Arial" panose="020B0604020202020204" pitchFamily="34" charset="0"/>
              <a:buChar char="•"/>
            </a:pPr>
            <a:r>
              <a:rPr lang="en-US" dirty="0"/>
              <a:t>The TIXC Report demonstrates the various ways the institution can respond to reports of “sexual harassment,” “sexual assault,” “dating violence,” or “stalking.” </a:t>
            </a:r>
          </a:p>
          <a:p>
            <a:pPr marL="171450" indent="-171450">
              <a:buFont typeface="Arial" panose="020B0604020202020204" pitchFamily="34" charset="0"/>
              <a:buChar char="•"/>
            </a:pPr>
            <a:r>
              <a:rPr lang="en-US" dirty="0"/>
              <a:t>The TIXC Report provides a consistent avenue to notify the institution’s Chief Executive Officer (CEO) of the institution’s responses on the reports received.</a:t>
            </a:r>
          </a:p>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73</a:t>
            </a:fld>
            <a:endParaRPr lang="en-US" dirty="0"/>
          </a:p>
        </p:txBody>
      </p:sp>
    </p:spTree>
    <p:extLst>
      <p:ext uri="{BB962C8B-B14F-4D97-AF65-F5344CB8AC3E}">
        <p14:creationId xmlns:p14="http://schemas.microsoft.com/office/powerpoint/2010/main" val="222769263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11/19: See recommended templates in the Training Appendix.</a:t>
            </a:r>
          </a:p>
          <a:p>
            <a:r>
              <a:rPr lang="en-US" dirty="0"/>
              <a:t>2021 note: The recommended template has been updated.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460814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See Tex. Edu. Code § 51.253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The term “disciplinary process” is the terminology used in the statute. The term is not defined in the statute; See Supplemental Training on Report Template for additional consideration.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497800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See Tex. Edu. Code § 51.252 for who can be considered “confidential employees” under the statute.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16022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768439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343931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9645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8</a:t>
            </a:fld>
            <a:endParaRPr lang="en-US" dirty="0"/>
          </a:p>
        </p:txBody>
      </p:sp>
    </p:spTree>
    <p:extLst>
      <p:ext uri="{BB962C8B-B14F-4D97-AF65-F5344CB8AC3E}">
        <p14:creationId xmlns:p14="http://schemas.microsoft.com/office/powerpoint/2010/main" val="341531709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Why a CEO Report?</a:t>
            </a:r>
          </a:p>
          <a:p>
            <a:pPr marL="171450" indent="-171450">
              <a:buFont typeface="Arial" panose="020B0604020202020204" pitchFamily="34" charset="0"/>
              <a:buChar char="•"/>
            </a:pPr>
            <a:r>
              <a:rPr lang="en-US" dirty="0"/>
              <a:t>The CEO Report highlights to the institution’s governing body the dispositions (final results) of disciplinary processes from reports received by employees of “sexual harassment,” “sexual assault,” “dating violence,” or “stalking”, and the disciplinary action taken by the institution when an employee is found responsible of failing to report or submitting a false report. </a:t>
            </a:r>
          </a:p>
          <a:p>
            <a:pPr marL="171450" indent="-171450">
              <a:buFont typeface="Arial" panose="020B0604020202020204" pitchFamily="34" charset="0"/>
              <a:buChar char="•"/>
            </a:pPr>
            <a:r>
              <a:rPr lang="en-US" dirty="0"/>
              <a:t>The CEO Report provides summary data that the institution must publish publicly on the institution’s website, which allows for more public transparency of institution’s responses to employees who are reporting  “sexual harassment,” “sexual assault,” “dating violence,” or “stalking.”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030329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11/19: See recommended templates in the Training Appendix.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 note: The recommended template has be updated.</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305694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Tex. Edu. Code 51.253(d) for CEO reporting exception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731090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See Tex. Edu. Code § 51.253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The term “disciplinary process” is the terminology used in the statute. The term is not defined in the statute; See Supplemental Training on Report Template for additional consideration or Glossary.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11/19: Modified.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946434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See Tex. Edu. Code § 51.252 for who can be considered “confidential employees” under the statute. </a:t>
            </a:r>
          </a:p>
          <a:p>
            <a:endParaRPr lang="en-US" dirty="0"/>
          </a:p>
          <a:p>
            <a:r>
              <a:rPr lang="en-US" dirty="0"/>
              <a:t>11/19: Modified.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384609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85</a:t>
            </a:fld>
            <a:endParaRPr lang="en-US" dirty="0"/>
          </a:p>
        </p:txBody>
      </p:sp>
    </p:spTree>
    <p:extLst>
      <p:ext uri="{BB962C8B-B14F-4D97-AF65-F5344CB8AC3E}">
        <p14:creationId xmlns:p14="http://schemas.microsoft.com/office/powerpoint/2010/main" val="304142122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Tex. Edu. Code 51.253(d) for CEO reporting exception</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980245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Tex. Edu. Code § 51.259 (Rules of the THECB)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Must be in compliance with Tex. Edu. Code § 51.251-51.259.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9741586"/>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88</a:t>
            </a:fld>
            <a:endParaRPr lang="en-US" dirty="0"/>
          </a:p>
        </p:txBody>
      </p:sp>
    </p:spTree>
    <p:extLst>
      <p:ext uri="{BB962C8B-B14F-4D97-AF65-F5344CB8AC3E}">
        <p14:creationId xmlns:p14="http://schemas.microsoft.com/office/powerpoint/2010/main" val="315977788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999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3562624"/>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90</a:t>
            </a:fld>
            <a:endParaRPr lang="en-US" dirty="0"/>
          </a:p>
        </p:txBody>
      </p:sp>
    </p:spTree>
    <p:extLst>
      <p:ext uri="{BB962C8B-B14F-4D97-AF65-F5344CB8AC3E}">
        <p14:creationId xmlns:p14="http://schemas.microsoft.com/office/powerpoint/2010/main" val="398591251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9339951"/>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92</a:t>
            </a:fld>
            <a:endParaRPr lang="en-US" dirty="0"/>
          </a:p>
        </p:txBody>
      </p:sp>
    </p:spTree>
    <p:extLst>
      <p:ext uri="{BB962C8B-B14F-4D97-AF65-F5344CB8AC3E}">
        <p14:creationId xmlns:p14="http://schemas.microsoft.com/office/powerpoint/2010/main" val="347993209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82832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94</a:t>
            </a:fld>
            <a:endParaRPr lang="en-US" dirty="0"/>
          </a:p>
        </p:txBody>
      </p:sp>
    </p:spTree>
    <p:extLst>
      <p:ext uri="{BB962C8B-B14F-4D97-AF65-F5344CB8AC3E}">
        <p14:creationId xmlns:p14="http://schemas.microsoft.com/office/powerpoint/2010/main" val="239254589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478060-71C0-488B-A42E-4C73A9FE438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2572404"/>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478060-71C0-488B-A42E-4C73A9FE438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23807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478060-71C0-488B-A42E-4C73A9FE438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513577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2021 note: Institutions should use the current CEO Certification posted on the THECB website.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065204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State Officials: </a:t>
            </a:r>
            <a:r>
              <a:rPr lang="en-US" sz="1200" b="0" dirty="0"/>
              <a:t>the governor, the lieutenant governor, the speaker of the house of representatives, and the standing legislative committees with primary jurisdiction over legislation concerning sexual assault at postsecondary educational institutions.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2826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35579"/>
            <a:ext cx="5534025" cy="2387600"/>
          </a:xfrm>
          <a:noFill/>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914400" y="3674397"/>
            <a:ext cx="55340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2693773" y="6414016"/>
            <a:ext cx="5459627" cy="365125"/>
          </a:xfrm>
        </p:spPr>
        <p:txBody>
          <a:bodyPr/>
          <a:lstStyle>
            <a:lvl1pPr>
              <a:defRPr>
                <a:solidFill>
                  <a:schemeClr val="bg1"/>
                </a:solidFill>
              </a:defRPr>
            </a:lvl1pPr>
          </a:lstStyle>
          <a:p>
            <a:endParaRPr lang="en-US" dirty="0"/>
          </a:p>
        </p:txBody>
      </p:sp>
      <p:pic>
        <p:nvPicPr>
          <p:cNvPr id="8" name="Picture 7" descr="Logo part of banner at top of page&#10;&#10;This graphic is the logo of the Texas Higher Education Coordinating Board and sits in the white cell of the table that is part of the banner at the top of the page. The logo contains the following three elements: the letters and numbers 60x30TX, a slim Texas flag underneath those, and the words Texas Higher Education Coordinating Board beneath the fl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27800" y="1881265"/>
            <a:ext cx="4806696" cy="2502408"/>
          </a:xfrm>
          <a:prstGeom prst="rect">
            <a:avLst/>
          </a:prstGeom>
        </p:spPr>
      </p:pic>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66807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7" name="Picture Placeholder 85">
            <a:extLst>
              <a:ext uri="{FF2B5EF4-FFF2-40B4-BE49-F238E27FC236}">
                <a16:creationId xmlns:a16="http://schemas.microsoft.com/office/drawing/2014/main" id="{27C8F013-58D5-4ABD-B2CB-0431FD14933E}"/>
              </a:ext>
            </a:extLst>
          </p:cNvPr>
          <p:cNvSpPr>
            <a:spLocks noGrp="1"/>
          </p:cNvSpPr>
          <p:nvPr userDrawn="1">
            <p:ph type="pic" sz="quarter" idx="29"/>
          </p:nvPr>
        </p:nvSpPr>
        <p:spPr>
          <a:xfrm>
            <a:off x="884309" y="918636"/>
            <a:ext cx="950400" cy="687600"/>
          </a:xfrm>
        </p:spPr>
        <p:txBody>
          <a:bodyPr anchor="ctr" anchorCtr="0">
            <a:normAutofit/>
          </a:bodyPr>
          <a:lstStyle>
            <a:lvl1pPr marL="0" indent="0" algn="ctr">
              <a:buNone/>
              <a:defRPr sz="1200"/>
            </a:lvl1pPr>
          </a:lstStyle>
          <a:p>
            <a:r>
              <a:rPr lang="en-US" dirty="0"/>
              <a:t>Click icon to add picture</a:t>
            </a:r>
            <a:endParaRPr lang="ru-RU" dirty="0"/>
          </a:p>
        </p:txBody>
      </p:sp>
      <p:sp>
        <p:nvSpPr>
          <p:cNvPr id="2" name="Title 1">
            <a:extLst>
              <a:ext uri="{FF2B5EF4-FFF2-40B4-BE49-F238E27FC236}">
                <a16:creationId xmlns:a16="http://schemas.microsoft.com/office/drawing/2014/main" id="{B75257CB-11D8-4D35-A676-05EDEFAA2116}"/>
              </a:ext>
            </a:extLst>
          </p:cNvPr>
          <p:cNvSpPr>
            <a:spLocks noGrp="1"/>
          </p:cNvSpPr>
          <p:nvPr>
            <p:ph type="ctrTitle"/>
          </p:nvPr>
        </p:nvSpPr>
        <p:spPr>
          <a:xfrm>
            <a:off x="2731590" y="595088"/>
            <a:ext cx="8617176" cy="793932"/>
          </a:xfrm>
          <a:solidFill>
            <a:srgbClr val="005F84"/>
          </a:solidFill>
        </p:spPr>
        <p:txBody>
          <a:bodyPr anchor="b">
            <a:normAutofit/>
          </a:bodyPr>
          <a:lstStyle>
            <a:lvl1pPr algn="r">
              <a:defRPr sz="4400" b="1">
                <a:solidFill>
                  <a:schemeClr val="bg1"/>
                </a:solidFill>
              </a:defRPr>
            </a:lvl1pPr>
          </a:lstStyle>
          <a:p>
            <a:r>
              <a:rPr lang="en-US" dirty="0"/>
              <a:t>Click to edit Master title style</a:t>
            </a:r>
            <a:endParaRPr lang="ru-RU" dirty="0"/>
          </a:p>
        </p:txBody>
      </p:sp>
      <p:sp>
        <p:nvSpPr>
          <p:cNvPr id="3" name="Subtitle 2">
            <a:extLst>
              <a:ext uri="{FF2B5EF4-FFF2-40B4-BE49-F238E27FC236}">
                <a16:creationId xmlns:a16="http://schemas.microsoft.com/office/drawing/2014/main" id="{FDA622EE-EB76-4F63-BF73-21A4E7D3C73B}"/>
              </a:ext>
            </a:extLst>
          </p:cNvPr>
          <p:cNvSpPr>
            <a:spLocks noGrp="1"/>
          </p:cNvSpPr>
          <p:nvPr>
            <p:ph type="subTitle" idx="1"/>
          </p:nvPr>
        </p:nvSpPr>
        <p:spPr>
          <a:xfrm>
            <a:off x="2731590" y="1404941"/>
            <a:ext cx="8617176" cy="481916"/>
          </a:xfrm>
        </p:spPr>
        <p:txBody>
          <a:bodyPr>
            <a:noAutofit/>
          </a:bodyPr>
          <a:lstStyle>
            <a:lvl1pPr marL="0" indent="0" algn="r">
              <a:buNone/>
              <a:defRPr sz="2800" i="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19" name="Rectangle 18">
            <a:extLst>
              <a:ext uri="{FF2B5EF4-FFF2-40B4-BE49-F238E27FC236}">
                <a16:creationId xmlns:a16="http://schemas.microsoft.com/office/drawing/2014/main" id="{50D56C11-4279-4A7A-8ED5-B3CC4B49EBCE}"/>
              </a:ext>
            </a:extLst>
          </p:cNvPr>
          <p:cNvSpPr/>
          <p:nvPr userDrawn="1"/>
        </p:nvSpPr>
        <p:spPr>
          <a:xfrm>
            <a:off x="874714" y="2404913"/>
            <a:ext cx="11317286" cy="630936"/>
          </a:xfrm>
          <a:prstGeom prst="rect">
            <a:avLst/>
          </a:prstGeom>
          <a:solidFill>
            <a:srgbClr val="DEE6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8" name="Text Placeholder 67">
            <a:extLst>
              <a:ext uri="{FF2B5EF4-FFF2-40B4-BE49-F238E27FC236}">
                <a16:creationId xmlns:a16="http://schemas.microsoft.com/office/drawing/2014/main" id="{1448BB1C-FCE0-4368-9454-1C343179F825}"/>
              </a:ext>
            </a:extLst>
          </p:cNvPr>
          <p:cNvSpPr>
            <a:spLocks noGrp="1"/>
          </p:cNvSpPr>
          <p:nvPr userDrawn="1">
            <p:ph type="body" sz="quarter" idx="14" hasCustomPrompt="1"/>
          </p:nvPr>
        </p:nvSpPr>
        <p:spPr>
          <a:xfrm>
            <a:off x="999868"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5" name="Text Placeholder 67">
            <a:extLst>
              <a:ext uri="{FF2B5EF4-FFF2-40B4-BE49-F238E27FC236}">
                <a16:creationId xmlns:a16="http://schemas.microsoft.com/office/drawing/2014/main" id="{0F809E17-A64D-4926-86F9-F23BA9D43374}"/>
              </a:ext>
            </a:extLst>
          </p:cNvPr>
          <p:cNvSpPr>
            <a:spLocks noGrp="1"/>
          </p:cNvSpPr>
          <p:nvPr userDrawn="1">
            <p:ph type="body" sz="quarter" idx="19" hasCustomPrompt="1"/>
          </p:nvPr>
        </p:nvSpPr>
        <p:spPr>
          <a:xfrm>
            <a:off x="1002003"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1</a:t>
            </a:r>
            <a:endParaRPr lang="ru-RU" dirty="0"/>
          </a:p>
        </p:txBody>
      </p:sp>
      <p:sp>
        <p:nvSpPr>
          <p:cNvPr id="80" name="Text Placeholder 67">
            <a:extLst>
              <a:ext uri="{FF2B5EF4-FFF2-40B4-BE49-F238E27FC236}">
                <a16:creationId xmlns:a16="http://schemas.microsoft.com/office/drawing/2014/main" id="{CEAEBD1B-4DD3-4194-BDB3-E70AEE2E0CDB}"/>
              </a:ext>
            </a:extLst>
          </p:cNvPr>
          <p:cNvSpPr>
            <a:spLocks noGrp="1"/>
          </p:cNvSpPr>
          <p:nvPr userDrawn="1">
            <p:ph type="body" sz="quarter" idx="24"/>
          </p:nvPr>
        </p:nvSpPr>
        <p:spPr>
          <a:xfrm>
            <a:off x="999868" y="3580663"/>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69" name="Text Placeholder 67">
            <a:extLst>
              <a:ext uri="{FF2B5EF4-FFF2-40B4-BE49-F238E27FC236}">
                <a16:creationId xmlns:a16="http://schemas.microsoft.com/office/drawing/2014/main" id="{D78D23EB-5D9F-4540-94A3-08DBF7B8B91F}"/>
              </a:ext>
            </a:extLst>
          </p:cNvPr>
          <p:cNvSpPr>
            <a:spLocks noGrp="1"/>
          </p:cNvSpPr>
          <p:nvPr userDrawn="1">
            <p:ph type="body" sz="quarter" idx="15" hasCustomPrompt="1"/>
          </p:nvPr>
        </p:nvSpPr>
        <p:spPr>
          <a:xfrm>
            <a:off x="3076929"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6" name="Text Placeholder 67">
            <a:extLst>
              <a:ext uri="{FF2B5EF4-FFF2-40B4-BE49-F238E27FC236}">
                <a16:creationId xmlns:a16="http://schemas.microsoft.com/office/drawing/2014/main" id="{52C8DAAC-AC34-4ADE-B88F-1C9288A5AEAB}"/>
              </a:ext>
            </a:extLst>
          </p:cNvPr>
          <p:cNvSpPr>
            <a:spLocks noGrp="1"/>
          </p:cNvSpPr>
          <p:nvPr userDrawn="1">
            <p:ph type="body" sz="quarter" idx="20" hasCustomPrompt="1"/>
          </p:nvPr>
        </p:nvSpPr>
        <p:spPr>
          <a:xfrm>
            <a:off x="3079064"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2</a:t>
            </a:r>
            <a:endParaRPr lang="ru-RU" dirty="0"/>
          </a:p>
        </p:txBody>
      </p:sp>
      <p:sp>
        <p:nvSpPr>
          <p:cNvPr id="81" name="Text Placeholder 67">
            <a:extLst>
              <a:ext uri="{FF2B5EF4-FFF2-40B4-BE49-F238E27FC236}">
                <a16:creationId xmlns:a16="http://schemas.microsoft.com/office/drawing/2014/main" id="{11C83BFB-0EB8-4D80-943B-BA7A252D4DFE}"/>
              </a:ext>
            </a:extLst>
          </p:cNvPr>
          <p:cNvSpPr>
            <a:spLocks noGrp="1"/>
          </p:cNvSpPr>
          <p:nvPr userDrawn="1">
            <p:ph type="body" sz="quarter" idx="25"/>
          </p:nvPr>
        </p:nvSpPr>
        <p:spPr>
          <a:xfrm>
            <a:off x="3076929" y="3580663"/>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70" name="Text Placeholder 67">
            <a:extLst>
              <a:ext uri="{FF2B5EF4-FFF2-40B4-BE49-F238E27FC236}">
                <a16:creationId xmlns:a16="http://schemas.microsoft.com/office/drawing/2014/main" id="{4ED1DE17-B2BC-417B-BFB0-D3CDF7209734}"/>
              </a:ext>
            </a:extLst>
          </p:cNvPr>
          <p:cNvSpPr>
            <a:spLocks noGrp="1"/>
          </p:cNvSpPr>
          <p:nvPr userDrawn="1">
            <p:ph type="body" sz="quarter" idx="16" hasCustomPrompt="1"/>
          </p:nvPr>
        </p:nvSpPr>
        <p:spPr>
          <a:xfrm>
            <a:off x="5153990"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7" name="Text Placeholder 67">
            <a:extLst>
              <a:ext uri="{FF2B5EF4-FFF2-40B4-BE49-F238E27FC236}">
                <a16:creationId xmlns:a16="http://schemas.microsoft.com/office/drawing/2014/main" id="{2406C601-7B6F-4E9D-A973-B2CC92C0DDA5}"/>
              </a:ext>
            </a:extLst>
          </p:cNvPr>
          <p:cNvSpPr>
            <a:spLocks noGrp="1"/>
          </p:cNvSpPr>
          <p:nvPr userDrawn="1">
            <p:ph type="body" sz="quarter" idx="21" hasCustomPrompt="1"/>
          </p:nvPr>
        </p:nvSpPr>
        <p:spPr>
          <a:xfrm>
            <a:off x="5156125"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3</a:t>
            </a:r>
            <a:endParaRPr lang="ru-RU" dirty="0"/>
          </a:p>
        </p:txBody>
      </p:sp>
      <p:sp>
        <p:nvSpPr>
          <p:cNvPr id="82" name="Text Placeholder 67">
            <a:extLst>
              <a:ext uri="{FF2B5EF4-FFF2-40B4-BE49-F238E27FC236}">
                <a16:creationId xmlns:a16="http://schemas.microsoft.com/office/drawing/2014/main" id="{1863E5AC-A2CE-4EFB-9433-5F599B2B061F}"/>
              </a:ext>
            </a:extLst>
          </p:cNvPr>
          <p:cNvSpPr>
            <a:spLocks noGrp="1"/>
          </p:cNvSpPr>
          <p:nvPr userDrawn="1">
            <p:ph type="body" sz="quarter" idx="26"/>
          </p:nvPr>
        </p:nvSpPr>
        <p:spPr>
          <a:xfrm>
            <a:off x="5153990"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1" name="Text Placeholder 67">
            <a:extLst>
              <a:ext uri="{FF2B5EF4-FFF2-40B4-BE49-F238E27FC236}">
                <a16:creationId xmlns:a16="http://schemas.microsoft.com/office/drawing/2014/main" id="{166A426C-5268-45E2-8D57-A0DC553E0187}"/>
              </a:ext>
            </a:extLst>
          </p:cNvPr>
          <p:cNvSpPr>
            <a:spLocks noGrp="1"/>
          </p:cNvSpPr>
          <p:nvPr userDrawn="1">
            <p:ph type="body" sz="quarter" idx="17" hasCustomPrompt="1"/>
          </p:nvPr>
        </p:nvSpPr>
        <p:spPr>
          <a:xfrm>
            <a:off x="7231051"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8" name="Text Placeholder 67">
            <a:extLst>
              <a:ext uri="{FF2B5EF4-FFF2-40B4-BE49-F238E27FC236}">
                <a16:creationId xmlns:a16="http://schemas.microsoft.com/office/drawing/2014/main" id="{84AA07B3-267A-4EF3-884B-C7811E2A82E2}"/>
              </a:ext>
            </a:extLst>
          </p:cNvPr>
          <p:cNvSpPr>
            <a:spLocks noGrp="1"/>
          </p:cNvSpPr>
          <p:nvPr userDrawn="1">
            <p:ph type="body" sz="quarter" idx="22" hasCustomPrompt="1"/>
          </p:nvPr>
        </p:nvSpPr>
        <p:spPr>
          <a:xfrm>
            <a:off x="7233186"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4</a:t>
            </a:r>
            <a:endParaRPr lang="ru-RU" dirty="0"/>
          </a:p>
        </p:txBody>
      </p:sp>
      <p:sp>
        <p:nvSpPr>
          <p:cNvPr id="83" name="Text Placeholder 67">
            <a:extLst>
              <a:ext uri="{FF2B5EF4-FFF2-40B4-BE49-F238E27FC236}">
                <a16:creationId xmlns:a16="http://schemas.microsoft.com/office/drawing/2014/main" id="{8200DF41-88E6-45EF-AE9D-B56233AD17E6}"/>
              </a:ext>
            </a:extLst>
          </p:cNvPr>
          <p:cNvSpPr>
            <a:spLocks noGrp="1"/>
          </p:cNvSpPr>
          <p:nvPr userDrawn="1">
            <p:ph type="body" sz="quarter" idx="27"/>
          </p:nvPr>
        </p:nvSpPr>
        <p:spPr>
          <a:xfrm>
            <a:off x="7231051"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2" name="Text Placeholder 67">
            <a:extLst>
              <a:ext uri="{FF2B5EF4-FFF2-40B4-BE49-F238E27FC236}">
                <a16:creationId xmlns:a16="http://schemas.microsoft.com/office/drawing/2014/main" id="{27F6FCF2-4954-4E07-BD4A-54040E169886}"/>
              </a:ext>
            </a:extLst>
          </p:cNvPr>
          <p:cNvSpPr>
            <a:spLocks noGrp="1"/>
          </p:cNvSpPr>
          <p:nvPr userDrawn="1">
            <p:ph type="body" sz="quarter" idx="18" hasCustomPrompt="1"/>
          </p:nvPr>
        </p:nvSpPr>
        <p:spPr>
          <a:xfrm>
            <a:off x="9308112"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9" name="Text Placeholder 67">
            <a:extLst>
              <a:ext uri="{FF2B5EF4-FFF2-40B4-BE49-F238E27FC236}">
                <a16:creationId xmlns:a16="http://schemas.microsoft.com/office/drawing/2014/main" id="{9752F311-54E4-4A2F-A676-CE541AC3AF22}"/>
              </a:ext>
            </a:extLst>
          </p:cNvPr>
          <p:cNvSpPr>
            <a:spLocks noGrp="1"/>
          </p:cNvSpPr>
          <p:nvPr userDrawn="1">
            <p:ph type="body" sz="quarter" idx="23" hasCustomPrompt="1"/>
          </p:nvPr>
        </p:nvSpPr>
        <p:spPr>
          <a:xfrm>
            <a:off x="9310247"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5</a:t>
            </a:r>
            <a:endParaRPr lang="ru-RU" dirty="0"/>
          </a:p>
        </p:txBody>
      </p:sp>
      <p:sp>
        <p:nvSpPr>
          <p:cNvPr id="84" name="Text Placeholder 67">
            <a:extLst>
              <a:ext uri="{FF2B5EF4-FFF2-40B4-BE49-F238E27FC236}">
                <a16:creationId xmlns:a16="http://schemas.microsoft.com/office/drawing/2014/main" id="{293395E1-4412-462F-9A23-3BEF7CCC2498}"/>
              </a:ext>
            </a:extLst>
          </p:cNvPr>
          <p:cNvSpPr>
            <a:spLocks noGrp="1"/>
          </p:cNvSpPr>
          <p:nvPr userDrawn="1">
            <p:ph type="body" sz="quarter" idx="28"/>
          </p:nvPr>
        </p:nvSpPr>
        <p:spPr>
          <a:xfrm>
            <a:off x="9308112"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cxnSp>
        <p:nvCxnSpPr>
          <p:cNvPr id="43" name="Straight Connector 42">
            <a:extLst>
              <a:ext uri="{FF2B5EF4-FFF2-40B4-BE49-F238E27FC236}">
                <a16:creationId xmlns:a16="http://schemas.microsoft.com/office/drawing/2014/main" id="{DA423E63-093D-4A99-8C31-28E180F8111E}"/>
              </a:ext>
            </a:extLst>
          </p:cNvPr>
          <p:cNvCxnSpPr>
            <a:cxnSpLocks/>
          </p:cNvCxnSpPr>
          <p:nvPr userDrawn="1"/>
        </p:nvCxnSpPr>
        <p:spPr>
          <a:xfrm>
            <a:off x="919331" y="2404913"/>
            <a:ext cx="11304000" cy="0"/>
          </a:xfrm>
          <a:prstGeom prst="line">
            <a:avLst/>
          </a:prstGeom>
          <a:ln w="19050">
            <a:solidFill>
              <a:srgbClr val="9399A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D0D0389-9377-4F66-90DE-3BF0280F595D}"/>
              </a:ext>
            </a:extLst>
          </p:cNvPr>
          <p:cNvSpPr>
            <a:spLocks noGrp="1"/>
          </p:cNvSpPr>
          <p:nvPr>
            <p:ph type="sldNum" sz="quarter" idx="12"/>
          </p:nvPr>
        </p:nvSpPr>
        <p:spPr/>
        <p:txBody>
          <a:bodyPr/>
          <a:lstStyle/>
          <a:p>
            <a:fld id="{4F4E0FEE-E42D-435A-A441-DBC63D7AFC28}" type="slidenum">
              <a:rPr lang="ru-RU" smtClean="0"/>
              <a:t>‹#›</a:t>
            </a:fld>
            <a:endParaRPr lang="ru-RU" dirty="0"/>
          </a:p>
        </p:txBody>
      </p:sp>
      <p:grpSp>
        <p:nvGrpSpPr>
          <p:cNvPr id="38" name="Group 37">
            <a:extLst>
              <a:ext uri="{FF2B5EF4-FFF2-40B4-BE49-F238E27FC236}">
                <a16:creationId xmlns:a16="http://schemas.microsoft.com/office/drawing/2014/main" id="{045D4B62-FDA7-488E-8EA0-68805217F9F0}"/>
              </a:ext>
            </a:extLst>
          </p:cNvPr>
          <p:cNvGrpSpPr/>
          <p:nvPr userDrawn="1"/>
        </p:nvGrpSpPr>
        <p:grpSpPr>
          <a:xfrm>
            <a:off x="9128023" y="2331516"/>
            <a:ext cx="137160" cy="2999323"/>
            <a:chOff x="882917" y="2474883"/>
            <a:chExt cx="137160" cy="2999323"/>
          </a:xfrm>
        </p:grpSpPr>
        <p:cxnSp>
          <p:nvCxnSpPr>
            <p:cNvPr id="39" name="Straight Connector 38">
              <a:extLst>
                <a:ext uri="{FF2B5EF4-FFF2-40B4-BE49-F238E27FC236}">
                  <a16:creationId xmlns:a16="http://schemas.microsoft.com/office/drawing/2014/main" id="{EE9FF919-D5B6-40BE-8340-99395C67A80B}"/>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4744F83E-0A7E-487F-94AD-18862D8C1DA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1" name="Oval 40">
              <a:extLst>
                <a:ext uri="{FF2B5EF4-FFF2-40B4-BE49-F238E27FC236}">
                  <a16:creationId xmlns:a16="http://schemas.microsoft.com/office/drawing/2014/main" id="{2604EFAD-8591-44A8-B023-93F6CBAA8FBB}"/>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44" name="Straight Connector 43">
            <a:extLst>
              <a:ext uri="{FF2B5EF4-FFF2-40B4-BE49-F238E27FC236}">
                <a16:creationId xmlns:a16="http://schemas.microsoft.com/office/drawing/2014/main" id="{FCC36F7E-FD23-48F3-A09A-9CC43031B561}"/>
              </a:ext>
            </a:extLst>
          </p:cNvPr>
          <p:cNvCxnSpPr>
            <a:cxnSpLocks/>
          </p:cNvCxnSpPr>
          <p:nvPr userDrawn="1"/>
        </p:nvCxnSpPr>
        <p:spPr>
          <a:xfrm>
            <a:off x="951496" y="3032671"/>
            <a:ext cx="11240503" cy="0"/>
          </a:xfrm>
          <a:prstGeom prst="line">
            <a:avLst/>
          </a:prstGeom>
          <a:ln w="7239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6A1B849D-4DD4-48E2-919C-6D027EBF0C55}"/>
              </a:ext>
            </a:extLst>
          </p:cNvPr>
          <p:cNvGrpSpPr/>
          <p:nvPr userDrawn="1"/>
        </p:nvGrpSpPr>
        <p:grpSpPr>
          <a:xfrm>
            <a:off x="813989" y="2331516"/>
            <a:ext cx="137162" cy="2999323"/>
            <a:chOff x="882915" y="2453736"/>
            <a:chExt cx="137162" cy="2999323"/>
          </a:xfrm>
        </p:grpSpPr>
        <p:cxnSp>
          <p:nvCxnSpPr>
            <p:cNvPr id="21" name="Straight Connector 20">
              <a:extLst>
                <a:ext uri="{FF2B5EF4-FFF2-40B4-BE49-F238E27FC236}">
                  <a16:creationId xmlns:a16="http://schemas.microsoft.com/office/drawing/2014/main" id="{2735FDD3-D29F-4144-B941-C78FD2EDEC8F}"/>
                </a:ext>
              </a:extLst>
            </p:cNvPr>
            <p:cNvCxnSpPr/>
            <p:nvPr userDrawn="1"/>
          </p:nvCxnSpPr>
          <p:spPr>
            <a:xfrm>
              <a:off x="951497" y="2522316"/>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BCCA69E7-7E62-48D3-BECA-3195D6013009}"/>
                </a:ext>
              </a:extLst>
            </p:cNvPr>
            <p:cNvSpPr/>
            <p:nvPr userDrawn="1"/>
          </p:nvSpPr>
          <p:spPr>
            <a:xfrm>
              <a:off x="882915" y="245373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4" name="Oval 23">
              <a:extLst>
                <a:ext uri="{FF2B5EF4-FFF2-40B4-BE49-F238E27FC236}">
                  <a16:creationId xmlns:a16="http://schemas.microsoft.com/office/drawing/2014/main" id="{7372AC68-B45F-427C-BCD5-D1C11A81DEFD}"/>
                </a:ext>
              </a:extLst>
            </p:cNvPr>
            <p:cNvSpPr/>
            <p:nvPr userDrawn="1"/>
          </p:nvSpPr>
          <p:spPr>
            <a:xfrm>
              <a:off x="882917" y="5315899"/>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49" name="Group 48">
            <a:extLst>
              <a:ext uri="{FF2B5EF4-FFF2-40B4-BE49-F238E27FC236}">
                <a16:creationId xmlns:a16="http://schemas.microsoft.com/office/drawing/2014/main" id="{063908B3-7B94-471C-A3B6-4DD1BAD057EC}"/>
              </a:ext>
            </a:extLst>
          </p:cNvPr>
          <p:cNvGrpSpPr/>
          <p:nvPr userDrawn="1"/>
        </p:nvGrpSpPr>
        <p:grpSpPr>
          <a:xfrm>
            <a:off x="750918" y="2898634"/>
            <a:ext cx="265176" cy="265176"/>
            <a:chOff x="818907" y="3062958"/>
            <a:chExt cx="265176" cy="265176"/>
          </a:xfrm>
        </p:grpSpPr>
        <p:sp>
          <p:nvSpPr>
            <p:cNvPr id="47" name="Oval 46">
              <a:extLst>
                <a:ext uri="{FF2B5EF4-FFF2-40B4-BE49-F238E27FC236}">
                  <a16:creationId xmlns:a16="http://schemas.microsoft.com/office/drawing/2014/main" id="{4EBB9D0A-1778-4373-AD41-62E890959DCF}"/>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8" name="Oval 47">
              <a:extLst>
                <a:ext uri="{FF2B5EF4-FFF2-40B4-BE49-F238E27FC236}">
                  <a16:creationId xmlns:a16="http://schemas.microsoft.com/office/drawing/2014/main" id="{5C3271EA-E74D-4A74-B991-5C50166C37A5}"/>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26" name="Group 25">
            <a:extLst>
              <a:ext uri="{FF2B5EF4-FFF2-40B4-BE49-F238E27FC236}">
                <a16:creationId xmlns:a16="http://schemas.microsoft.com/office/drawing/2014/main" id="{F9A6FF48-4AA4-4CD2-B31D-B7049F9C4092}"/>
              </a:ext>
            </a:extLst>
          </p:cNvPr>
          <p:cNvGrpSpPr/>
          <p:nvPr userDrawn="1"/>
        </p:nvGrpSpPr>
        <p:grpSpPr>
          <a:xfrm>
            <a:off x="2908500" y="2331516"/>
            <a:ext cx="137160" cy="2999323"/>
            <a:chOff x="882917" y="2474883"/>
            <a:chExt cx="137160" cy="2999323"/>
          </a:xfrm>
        </p:grpSpPr>
        <p:cxnSp>
          <p:nvCxnSpPr>
            <p:cNvPr id="27" name="Straight Connector 26">
              <a:extLst>
                <a:ext uri="{FF2B5EF4-FFF2-40B4-BE49-F238E27FC236}">
                  <a16:creationId xmlns:a16="http://schemas.microsoft.com/office/drawing/2014/main" id="{9E7874F7-CC98-4D64-8517-87F53501C42F}"/>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86453AEA-ACAA-4861-B099-D90257B9BAF8}"/>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9" name="Oval 28">
              <a:extLst>
                <a:ext uri="{FF2B5EF4-FFF2-40B4-BE49-F238E27FC236}">
                  <a16:creationId xmlns:a16="http://schemas.microsoft.com/office/drawing/2014/main" id="{CA8484F9-DBBB-48DB-8CBC-A0E91BBD8207}"/>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0" name="Group 49">
            <a:extLst>
              <a:ext uri="{FF2B5EF4-FFF2-40B4-BE49-F238E27FC236}">
                <a16:creationId xmlns:a16="http://schemas.microsoft.com/office/drawing/2014/main" id="{787AB91B-1402-478A-9277-84A12987C1FE}"/>
              </a:ext>
            </a:extLst>
          </p:cNvPr>
          <p:cNvGrpSpPr/>
          <p:nvPr userDrawn="1"/>
        </p:nvGrpSpPr>
        <p:grpSpPr>
          <a:xfrm>
            <a:off x="2847246" y="2898634"/>
            <a:ext cx="265176" cy="265176"/>
            <a:chOff x="818907" y="3062958"/>
            <a:chExt cx="265176" cy="265176"/>
          </a:xfrm>
        </p:grpSpPr>
        <p:sp>
          <p:nvSpPr>
            <p:cNvPr id="51" name="Oval 50">
              <a:extLst>
                <a:ext uri="{FF2B5EF4-FFF2-40B4-BE49-F238E27FC236}">
                  <a16:creationId xmlns:a16="http://schemas.microsoft.com/office/drawing/2014/main" id="{BEFCF036-CEA4-48A8-A00F-9F64AE548E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2" name="Oval 51">
              <a:extLst>
                <a:ext uri="{FF2B5EF4-FFF2-40B4-BE49-F238E27FC236}">
                  <a16:creationId xmlns:a16="http://schemas.microsoft.com/office/drawing/2014/main" id="{5EE24256-9159-4D60-B60A-3498FC98CD0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3" name="Group 52">
            <a:extLst>
              <a:ext uri="{FF2B5EF4-FFF2-40B4-BE49-F238E27FC236}">
                <a16:creationId xmlns:a16="http://schemas.microsoft.com/office/drawing/2014/main" id="{FA8C6DB1-44F7-483A-950F-B873D1D5B8D3}"/>
              </a:ext>
            </a:extLst>
          </p:cNvPr>
          <p:cNvGrpSpPr/>
          <p:nvPr userDrawn="1"/>
        </p:nvGrpSpPr>
        <p:grpSpPr>
          <a:xfrm>
            <a:off x="9064951" y="2898634"/>
            <a:ext cx="265176" cy="265176"/>
            <a:chOff x="818907" y="3062958"/>
            <a:chExt cx="265176" cy="265176"/>
          </a:xfrm>
        </p:grpSpPr>
        <p:sp>
          <p:nvSpPr>
            <p:cNvPr id="54" name="Oval 53">
              <a:extLst>
                <a:ext uri="{FF2B5EF4-FFF2-40B4-BE49-F238E27FC236}">
                  <a16:creationId xmlns:a16="http://schemas.microsoft.com/office/drawing/2014/main" id="{E71AB570-1EDA-457E-B564-1F63367035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5" name="Oval 54">
              <a:extLst>
                <a:ext uri="{FF2B5EF4-FFF2-40B4-BE49-F238E27FC236}">
                  <a16:creationId xmlns:a16="http://schemas.microsoft.com/office/drawing/2014/main" id="{01CF7F51-5306-450B-9581-297B7DA9535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30" name="Group 29">
            <a:extLst>
              <a:ext uri="{FF2B5EF4-FFF2-40B4-BE49-F238E27FC236}">
                <a16:creationId xmlns:a16="http://schemas.microsoft.com/office/drawing/2014/main" id="{D88F938B-6889-476B-9F04-50877A3FFB94}"/>
              </a:ext>
            </a:extLst>
          </p:cNvPr>
          <p:cNvGrpSpPr/>
          <p:nvPr userDrawn="1"/>
        </p:nvGrpSpPr>
        <p:grpSpPr>
          <a:xfrm>
            <a:off x="5003010" y="2331516"/>
            <a:ext cx="137160" cy="2999323"/>
            <a:chOff x="882917" y="2474883"/>
            <a:chExt cx="137160" cy="2999323"/>
          </a:xfrm>
        </p:grpSpPr>
        <p:cxnSp>
          <p:nvCxnSpPr>
            <p:cNvPr id="31" name="Straight Connector 30">
              <a:extLst>
                <a:ext uri="{FF2B5EF4-FFF2-40B4-BE49-F238E27FC236}">
                  <a16:creationId xmlns:a16="http://schemas.microsoft.com/office/drawing/2014/main" id="{979342DA-D3C1-4717-B6CC-2654C333D29D}"/>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8CB6D1AF-ADDB-42D5-BEB9-99A7EE07025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3" name="Oval 32">
              <a:extLst>
                <a:ext uri="{FF2B5EF4-FFF2-40B4-BE49-F238E27FC236}">
                  <a16:creationId xmlns:a16="http://schemas.microsoft.com/office/drawing/2014/main" id="{C986ED45-F31E-4EB9-BB0F-3079602EB4A2}"/>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57" name="Oval 56">
            <a:extLst>
              <a:ext uri="{FF2B5EF4-FFF2-40B4-BE49-F238E27FC236}">
                <a16:creationId xmlns:a16="http://schemas.microsoft.com/office/drawing/2014/main" id="{923CFC93-94E9-4366-8810-F0ACAFD54CFD}"/>
              </a:ext>
            </a:extLst>
          </p:cNvPr>
          <p:cNvSpPr/>
          <p:nvPr userDrawn="1"/>
        </p:nvSpPr>
        <p:spPr>
          <a:xfrm>
            <a:off x="4938426" y="289863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8" name="Oval 57">
            <a:extLst>
              <a:ext uri="{FF2B5EF4-FFF2-40B4-BE49-F238E27FC236}">
                <a16:creationId xmlns:a16="http://schemas.microsoft.com/office/drawing/2014/main" id="{0D6790E5-47B0-4794-ADB1-4FC8402D665C}"/>
              </a:ext>
            </a:extLst>
          </p:cNvPr>
          <p:cNvSpPr/>
          <p:nvPr userDrawn="1"/>
        </p:nvSpPr>
        <p:spPr>
          <a:xfrm>
            <a:off x="5002434" y="296264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nvGrpSpPr>
          <p:cNvPr id="34" name="Group 33">
            <a:extLst>
              <a:ext uri="{FF2B5EF4-FFF2-40B4-BE49-F238E27FC236}">
                <a16:creationId xmlns:a16="http://schemas.microsoft.com/office/drawing/2014/main" id="{596C3237-54C9-480C-AABB-5A95AB84DF38}"/>
              </a:ext>
            </a:extLst>
          </p:cNvPr>
          <p:cNvGrpSpPr/>
          <p:nvPr userDrawn="1"/>
        </p:nvGrpSpPr>
        <p:grpSpPr>
          <a:xfrm>
            <a:off x="7097520" y="2331516"/>
            <a:ext cx="137160" cy="2999323"/>
            <a:chOff x="882917" y="2474883"/>
            <a:chExt cx="137160" cy="2999323"/>
          </a:xfrm>
        </p:grpSpPr>
        <p:cxnSp>
          <p:nvCxnSpPr>
            <p:cNvPr id="35" name="Straight Connector 34">
              <a:extLst>
                <a:ext uri="{FF2B5EF4-FFF2-40B4-BE49-F238E27FC236}">
                  <a16:creationId xmlns:a16="http://schemas.microsoft.com/office/drawing/2014/main" id="{2B1C5BC3-88E2-4319-B05B-55A77D959B8C}"/>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75AD3DDE-89C5-4CB3-A7C4-52A77D798D0A}"/>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7" name="Oval 36">
              <a:extLst>
                <a:ext uri="{FF2B5EF4-FFF2-40B4-BE49-F238E27FC236}">
                  <a16:creationId xmlns:a16="http://schemas.microsoft.com/office/drawing/2014/main" id="{E492ADD7-891E-47B3-B12A-0B729BD59B7C}"/>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9" name="Group 58">
            <a:extLst>
              <a:ext uri="{FF2B5EF4-FFF2-40B4-BE49-F238E27FC236}">
                <a16:creationId xmlns:a16="http://schemas.microsoft.com/office/drawing/2014/main" id="{46626098-B638-41DE-A19F-347385124AF0}"/>
              </a:ext>
            </a:extLst>
          </p:cNvPr>
          <p:cNvGrpSpPr/>
          <p:nvPr userDrawn="1"/>
        </p:nvGrpSpPr>
        <p:grpSpPr>
          <a:xfrm>
            <a:off x="7036590" y="2898634"/>
            <a:ext cx="265176" cy="265176"/>
            <a:chOff x="821985" y="3062284"/>
            <a:chExt cx="265176" cy="265176"/>
          </a:xfrm>
        </p:grpSpPr>
        <p:sp>
          <p:nvSpPr>
            <p:cNvPr id="60" name="Oval 59">
              <a:extLst>
                <a:ext uri="{FF2B5EF4-FFF2-40B4-BE49-F238E27FC236}">
                  <a16:creationId xmlns:a16="http://schemas.microsoft.com/office/drawing/2014/main" id="{BFDD77FF-4A87-4A8F-9110-8D6977A8ED44}"/>
                </a:ext>
              </a:extLst>
            </p:cNvPr>
            <p:cNvSpPr/>
            <p:nvPr userDrawn="1"/>
          </p:nvSpPr>
          <p:spPr>
            <a:xfrm>
              <a:off x="821985" y="306228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1" name="Oval 60">
              <a:extLst>
                <a:ext uri="{FF2B5EF4-FFF2-40B4-BE49-F238E27FC236}">
                  <a16:creationId xmlns:a16="http://schemas.microsoft.com/office/drawing/2014/main" id="{D6ECC322-F330-4C26-AC6A-506672D90A6F}"/>
                </a:ext>
              </a:extLst>
            </p:cNvPr>
            <p:cNvSpPr/>
            <p:nvPr userDrawn="1"/>
          </p:nvSpPr>
          <p:spPr>
            <a:xfrm>
              <a:off x="885993" y="312629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62" name="Footer Placeholder 2"/>
          <p:cNvSpPr>
            <a:spLocks noGrp="1"/>
          </p:cNvSpPr>
          <p:nvPr>
            <p:ph type="ftr" sz="quarter" idx="11"/>
          </p:nvPr>
        </p:nvSpPr>
        <p:spPr>
          <a:xfrm>
            <a:off x="2998573" y="6414016"/>
            <a:ext cx="5140411" cy="382201"/>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094573660"/>
      </p:ext>
    </p:extLst>
  </p:cSld>
  <p:clrMapOvr>
    <a:masterClrMapping/>
  </p:clrMapOvr>
  <p:extLst>
    <p:ext uri="{DCECCB84-F9BA-43D5-87BE-67443E8EF086}">
      <p15:sldGuideLst xmlns:p15="http://schemas.microsoft.com/office/powerpoint/2012/main">
        <p15:guide id="1" orient="horz" pos="572">
          <p15:clr>
            <a:srgbClr val="FBAE40"/>
          </p15:clr>
        </p15:guide>
        <p15:guide id="2" pos="551">
          <p15:clr>
            <a:srgbClr val="FBAE40"/>
          </p15:clr>
        </p15:guide>
        <p15:guide id="3" pos="7080">
          <p15:clr>
            <a:srgbClr val="FBAE40"/>
          </p15:clr>
        </p15:guide>
        <p15:guide id="4" orient="horz" pos="37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998573" y="6414016"/>
            <a:ext cx="5140411" cy="382201"/>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8" name="Content Placeholder 5"/>
          <p:cNvSpPr>
            <a:spLocks noGrp="1"/>
          </p:cNvSpPr>
          <p:nvPr>
            <p:ph sz="quarter" idx="12"/>
          </p:nvPr>
        </p:nvSpPr>
        <p:spPr>
          <a:xfrm>
            <a:off x="2781300" y="444500"/>
            <a:ext cx="8902700" cy="5524501"/>
          </a:xfrm>
        </p:spPr>
        <p:txBody>
          <a:bodyPr/>
          <a:lstStyle>
            <a:lvl1pPr>
              <a:spcBef>
                <a:spcPts val="0"/>
              </a:spcBef>
              <a:spcAft>
                <a:spcPts val="600"/>
              </a:spcAft>
              <a:defRPr/>
            </a:lvl1pPr>
          </a:lstStyle>
          <a:p>
            <a:pPr lvl="0"/>
            <a:endParaRPr lang="en-US" dirty="0"/>
          </a:p>
        </p:txBody>
      </p:sp>
      <p:sp>
        <p:nvSpPr>
          <p:cNvPr id="10" name="Title 1"/>
          <p:cNvSpPr>
            <a:spLocks noGrp="1"/>
          </p:cNvSpPr>
          <p:nvPr>
            <p:ph type="title" hasCustomPrompt="1"/>
          </p:nvPr>
        </p:nvSpPr>
        <p:spPr>
          <a:xfrm>
            <a:off x="495300" y="444499"/>
            <a:ext cx="2120900" cy="5524501"/>
          </a:xfrm>
        </p:spPr>
        <p:txBody>
          <a:bodyPr vert="horz"/>
          <a:lstStyle>
            <a:lvl1pPr>
              <a:defRPr/>
            </a:lvl1pPr>
          </a:lstStyle>
          <a:p>
            <a:r>
              <a:rPr lang="en-US" dirty="0"/>
              <a:t>TITLE</a:t>
            </a:r>
          </a:p>
        </p:txBody>
      </p:sp>
    </p:spTree>
    <p:extLst>
      <p:ext uri="{BB962C8B-B14F-4D97-AF65-F5344CB8AC3E}">
        <p14:creationId xmlns:p14="http://schemas.microsoft.com/office/powerpoint/2010/main" val="3211813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046537" cy="1600200"/>
          </a:xfrm>
          <a:solidFill>
            <a:srgbClr val="FFC000"/>
          </a:solidFill>
        </p:spPr>
        <p:txBody>
          <a:bodyPr anchor="ctr">
            <a:normAutofit/>
          </a:bodyPr>
          <a:lstStyle>
            <a:lvl1pPr>
              <a:defRPr sz="2800" b="1"/>
            </a:lvl1pPr>
          </a:lstStyle>
          <a:p>
            <a:r>
              <a:rPr lang="en-US" dirty="0"/>
              <a:t>Click to edit Master title style</a:t>
            </a:r>
          </a:p>
        </p:txBody>
      </p:sp>
      <p:sp>
        <p:nvSpPr>
          <p:cNvPr id="3" name="Content Placeholder 2"/>
          <p:cNvSpPr>
            <a:spLocks noGrp="1"/>
          </p:cNvSpPr>
          <p:nvPr>
            <p:ph idx="1"/>
          </p:nvPr>
        </p:nvSpPr>
        <p:spPr>
          <a:xfrm>
            <a:off x="5183188" y="457201"/>
            <a:ext cx="6172200" cy="5403850"/>
          </a:xfrm>
        </p:spPr>
        <p:txBody>
          <a:bodyPr/>
          <a:lstStyle>
            <a:lvl1pPr>
              <a:spcBef>
                <a:spcPts val="0"/>
              </a:spcBef>
              <a:spcAft>
                <a:spcPts val="600"/>
              </a:spcAft>
              <a:defRPr sz="3200"/>
            </a:lvl1pPr>
            <a:lvl2pPr>
              <a:spcBef>
                <a:spcPts val="0"/>
              </a:spcBef>
              <a:spcAft>
                <a:spcPts val="600"/>
              </a:spcAft>
              <a:defRPr sz="2800"/>
            </a:lvl2pPr>
            <a:lvl3pPr>
              <a:spcBef>
                <a:spcPts val="0"/>
              </a:spcBef>
              <a:spcAft>
                <a:spcPts val="600"/>
              </a:spcAft>
              <a:defRPr sz="2400"/>
            </a:lvl3pPr>
            <a:lvl4pPr>
              <a:spcBef>
                <a:spcPts val="0"/>
              </a:spcBef>
              <a:spcAft>
                <a:spcPts val="600"/>
              </a:spcAft>
              <a:defRPr sz="2000"/>
            </a:lvl4pPr>
            <a:lvl5pPr>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404653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2792627" y="6414016"/>
            <a:ext cx="5369011"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031302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065587" cy="1600200"/>
          </a:xfrm>
          <a:solidFill>
            <a:srgbClr val="005F84"/>
          </a:solidFill>
        </p:spPr>
        <p:txBody>
          <a:bodyPr anchor="ctr">
            <a:normAutofit/>
          </a:bodyPr>
          <a:lstStyle>
            <a:lvl1pPr>
              <a:defRPr sz="28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406558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3385751" y="6397323"/>
            <a:ext cx="4767649"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968635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
        <p:nvSpPr>
          <p:cNvPr id="5" name="Content Placeholder 2"/>
          <p:cNvSpPr>
            <a:spLocks noGrp="1"/>
          </p:cNvSpPr>
          <p:nvPr>
            <p:ph idx="1"/>
          </p:nvPr>
        </p:nvSpPr>
        <p:spPr>
          <a:xfrm>
            <a:off x="885824" y="438149"/>
            <a:ext cx="10469563" cy="5422901"/>
          </a:xfrm>
        </p:spPr>
        <p:txBody>
          <a:bodyPr/>
          <a:lstStyle>
            <a:lvl1pPr>
              <a:lnSpc>
                <a:spcPct val="100000"/>
              </a:lnSpc>
              <a:spcBef>
                <a:spcPts val="0"/>
              </a:spcBef>
              <a:spcAft>
                <a:spcPts val="600"/>
              </a:spcAft>
              <a:defRPr sz="3200"/>
            </a:lvl1pPr>
            <a:lvl2pPr>
              <a:lnSpc>
                <a:spcPct val="100000"/>
              </a:lnSpc>
              <a:spcBef>
                <a:spcPts val="0"/>
              </a:spcBef>
              <a:spcAft>
                <a:spcPts val="600"/>
              </a:spcAft>
              <a:defRPr sz="2800"/>
            </a:lvl2pPr>
            <a:lvl3pPr>
              <a:lnSpc>
                <a:spcPct val="100000"/>
              </a:lnSpc>
              <a:spcBef>
                <a:spcPts val="0"/>
              </a:spcBef>
              <a:spcAft>
                <a:spcPts val="600"/>
              </a:spcAft>
              <a:defRPr sz="24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4666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917749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52425"/>
            <a:ext cx="10515600" cy="1031875"/>
          </a:xfrm>
          <a:solidFill>
            <a:srgbClr val="F6B11A"/>
          </a:solidFill>
        </p:spPr>
        <p:txBody>
          <a:bodyPr/>
          <a:lstStyle/>
          <a:p>
            <a:r>
              <a:rPr lang="en-US" dirty="0"/>
              <a:t>Click to edit Master title style</a:t>
            </a:r>
          </a:p>
        </p:txBody>
      </p:sp>
      <p:sp>
        <p:nvSpPr>
          <p:cNvPr id="3" name="Vertical Text Placeholder 2"/>
          <p:cNvSpPr>
            <a:spLocks noGrp="1"/>
          </p:cNvSpPr>
          <p:nvPr>
            <p:ph type="body" orient="vert" idx="1"/>
          </p:nvPr>
        </p:nvSpPr>
        <p:spPr/>
        <p:txBody>
          <a:bodyPr vert="horz"/>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006811" y="6397540"/>
            <a:ext cx="5146589" cy="365125"/>
          </a:xfrm>
        </p:spPr>
        <p:txBody>
          <a:bodyPr/>
          <a:lstStyle>
            <a:lvl1pPr>
              <a:defRPr>
                <a:solidFill>
                  <a:schemeClr val="bg1"/>
                </a:solidFill>
              </a:defRPr>
            </a:lvl1pPr>
          </a:lstStyle>
          <a:p>
            <a:endParaRPr lang="en-US" dirty="0"/>
          </a:p>
        </p:txBody>
      </p:sp>
      <p:sp>
        <p:nvSpPr>
          <p:cNvPr id="8"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334719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1135579"/>
            <a:ext cx="5534025" cy="2387600"/>
          </a:xfrm>
          <a:noFill/>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914401" y="3674397"/>
            <a:ext cx="55340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2693773" y="6414018"/>
            <a:ext cx="5459627" cy="365125"/>
          </a:xfrm>
        </p:spPr>
        <p:txBody>
          <a:bodyPr/>
          <a:lstStyle>
            <a:lvl1pPr>
              <a:defRPr>
                <a:solidFill>
                  <a:schemeClr val="bg1"/>
                </a:solidFill>
              </a:defRPr>
            </a:lvl1pPr>
          </a:lstStyle>
          <a:p>
            <a:endParaRPr lang="en-US" dirty="0"/>
          </a:p>
        </p:txBody>
      </p:sp>
      <p:pic>
        <p:nvPicPr>
          <p:cNvPr id="8" name="Picture 7" descr="Logo part of banner at top of page&#10;&#10;This graphic is the logo of the Texas Higher Education Coordinating Board and sits in the white cell of the table that is part of the banner at the top of the page. The logo contains the following three elements: the letters and numbers 60x30TX, a slim Texas flag underneath those, and the words Texas Higher Education Coordinating Board beneath the fl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27800" y="1881265"/>
            <a:ext cx="4806696" cy="2502408"/>
          </a:xfrm>
          <a:prstGeom prst="rect">
            <a:avLst/>
          </a:prstGeom>
        </p:spPr>
      </p:pic>
      <p:sp>
        <p:nvSpPr>
          <p:cNvPr id="9"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732621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65127"/>
            <a:ext cx="12192000" cy="958349"/>
          </a:xfrm>
          <a:solidFill>
            <a:srgbClr val="F6B11A"/>
          </a:solidFill>
        </p:spPr>
        <p:txBody>
          <a:bodyPr/>
          <a:lstStyle>
            <a:lvl1pPr marL="457200" indent="0">
              <a:defRPr/>
            </a:lvl1pPr>
          </a:lstStyle>
          <a:p>
            <a:r>
              <a:rPr lang="en-US" dirty="0"/>
              <a:t>Click to edit Master title style</a:t>
            </a:r>
          </a:p>
        </p:txBody>
      </p:sp>
      <p:sp>
        <p:nvSpPr>
          <p:cNvPr id="3"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2850293" y="6414018"/>
            <a:ext cx="5303108" cy="365125"/>
          </a:xfrm>
        </p:spPr>
        <p:txBody>
          <a:bodyPr/>
          <a:lstStyle>
            <a:lvl1pPr>
              <a:defRPr>
                <a:solidFill>
                  <a:schemeClr val="bg1"/>
                </a:solidFill>
              </a:defRPr>
            </a:lvl1pPr>
          </a:lstStyle>
          <a:p>
            <a:endParaRPr lang="en-US" dirty="0"/>
          </a:p>
        </p:txBody>
      </p:sp>
      <p:sp>
        <p:nvSpPr>
          <p:cNvPr id="7" name="Rectangle 6"/>
          <p:cNvSpPr/>
          <p:nvPr userDrawn="1"/>
        </p:nvSpPr>
        <p:spPr>
          <a:xfrm>
            <a:off x="0" y="2"/>
            <a:ext cx="12192000" cy="238897"/>
          </a:xfrm>
          <a:prstGeom prst="rect">
            <a:avLst/>
          </a:prstGeom>
          <a:solidFill>
            <a:srgbClr val="A81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371632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12541"/>
            <a:ext cx="10515600" cy="1411804"/>
          </a:xfrm>
        </p:spPr>
        <p:txBody>
          <a:bodyPr anchor="ctr">
            <a:normAutofit/>
          </a:bodyPr>
          <a:lstStyle>
            <a:lvl1pPr algn="ctr">
              <a:defRPr sz="4400"/>
            </a:lvl1pPr>
          </a:lstStyle>
          <a:p>
            <a:r>
              <a:rPr lang="en-US" dirty="0"/>
              <a:t>Click to edit Master title style</a:t>
            </a:r>
          </a:p>
        </p:txBody>
      </p:sp>
      <p:sp>
        <p:nvSpPr>
          <p:cNvPr id="5" name="Footer Placeholder 4"/>
          <p:cNvSpPr>
            <a:spLocks noGrp="1"/>
          </p:cNvSpPr>
          <p:nvPr>
            <p:ph type="ftr" sz="quarter" idx="11"/>
          </p:nvPr>
        </p:nvSpPr>
        <p:spPr>
          <a:xfrm>
            <a:off x="2924432" y="6422256"/>
            <a:ext cx="5220731" cy="365125"/>
          </a:xfrm>
        </p:spPr>
        <p:txBody>
          <a:bodyPr/>
          <a:lstStyle>
            <a:lvl1pPr>
              <a:defRPr>
                <a:solidFill>
                  <a:schemeClr val="bg1"/>
                </a:solidFill>
              </a:defRPr>
            </a:lvl1pPr>
          </a:lstStyle>
          <a:p>
            <a:endParaRPr lang="en-US" dirty="0"/>
          </a:p>
        </p:txBody>
      </p:sp>
      <p:pic>
        <p:nvPicPr>
          <p:cNvPr id="4" name="Picture 3" descr="Logo part of banner at top of page&#10;&#10;This graphic is the logo of the Texas Higher Education Coordinating Board and sits in the white cell of the table that is part of the banner at the top of the page. The logo contains the following three elements: the letters and numbers 60x30TX, a slim Texas flag underneath those, and the words Texas Higher Education Coordinating Board beneath the fl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93685" y="696659"/>
            <a:ext cx="4806696" cy="2502408"/>
          </a:xfrm>
          <a:prstGeom prst="rect">
            <a:avLst/>
          </a:prstGeom>
        </p:spPr>
      </p:pic>
      <p:sp>
        <p:nvSpPr>
          <p:cNvPr id="8"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36575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958349"/>
          </a:xfrm>
          <a:solidFill>
            <a:srgbClr val="F6B11A"/>
          </a:solidFill>
        </p:spPr>
        <p:txBody>
          <a:bodyPr/>
          <a:lstStyle>
            <a:lvl1pPr marL="457200" indent="0">
              <a:defRPr/>
            </a:lvl1pPr>
          </a:lstStyle>
          <a:p>
            <a:r>
              <a:rPr lang="en-US" dirty="0"/>
              <a:t>Click to edit Master title style</a:t>
            </a:r>
          </a:p>
        </p:txBody>
      </p:sp>
      <p:sp>
        <p:nvSpPr>
          <p:cNvPr id="3"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2850292" y="6414016"/>
            <a:ext cx="5303108" cy="365125"/>
          </a:xfrm>
        </p:spPr>
        <p:txBody>
          <a:bodyPr/>
          <a:lstStyle>
            <a:lvl1pPr>
              <a:defRPr>
                <a:solidFill>
                  <a:schemeClr val="bg1"/>
                </a:solidFill>
              </a:defRPr>
            </a:lvl1pPr>
          </a:lstStyle>
          <a:p>
            <a:endParaRPr lang="en-US" dirty="0"/>
          </a:p>
        </p:txBody>
      </p:sp>
      <p:sp>
        <p:nvSpPr>
          <p:cNvPr id="7" name="Rectangle 6"/>
          <p:cNvSpPr/>
          <p:nvPr userDrawn="1"/>
        </p:nvSpPr>
        <p:spPr>
          <a:xfrm>
            <a:off x="0" y="0"/>
            <a:ext cx="12192000" cy="238897"/>
          </a:xfrm>
          <a:prstGeom prst="rect">
            <a:avLst/>
          </a:prstGeom>
          <a:solidFill>
            <a:srgbClr val="A81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11849832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5" y="6397542"/>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60"/>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36508509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5" y="6397542"/>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60"/>
            <a:ext cx="12192000" cy="958349"/>
          </a:xfrm>
          <a:solidFill>
            <a:schemeClr val="accent2"/>
          </a:solidFill>
        </p:spPr>
        <p:txBody>
          <a:bodyPr/>
          <a:lstStyle>
            <a:lvl1pPr marL="119063"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20914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9" y="1681163"/>
            <a:ext cx="5157787" cy="823912"/>
          </a:xfrm>
          <a:solidFill>
            <a:srgbClr val="005F8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a:solidFill>
            <a:srgbClr val="005F84"/>
          </a:solidFill>
        </p:spPr>
        <p:txBody>
          <a:bodyPr anchor="ctr"/>
          <a:lstStyle>
            <a:lvl1pPr marL="0" indent="0">
              <a:buNone/>
              <a:defRPr lang="en-US" sz="2400" b="1" kern="1200" smtClean="0">
                <a:solidFill>
                  <a:schemeClr val="bg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1" y="2505075"/>
            <a:ext cx="5183188" cy="368458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a:xfrm>
            <a:off x="3295137" y="6405780"/>
            <a:ext cx="4858265" cy="365125"/>
          </a:xfrm>
        </p:spPr>
        <p:txBody>
          <a:bodyPr/>
          <a:lstStyle>
            <a:lvl1pPr>
              <a:defRPr>
                <a:solidFill>
                  <a:schemeClr val="bg1"/>
                </a:solidFill>
              </a:defRPr>
            </a:lvl1pPr>
          </a:lstStyle>
          <a:p>
            <a:endParaRPr lang="en-US" dirty="0"/>
          </a:p>
        </p:txBody>
      </p:sp>
      <p:sp>
        <p:nvSpPr>
          <p:cNvPr id="10" name="Title 1"/>
          <p:cNvSpPr>
            <a:spLocks noGrp="1"/>
          </p:cNvSpPr>
          <p:nvPr>
            <p:ph type="title"/>
          </p:nvPr>
        </p:nvSpPr>
        <p:spPr>
          <a:xfrm>
            <a:off x="0" y="310860"/>
            <a:ext cx="12192000" cy="958349"/>
          </a:xfrm>
          <a:solidFill>
            <a:srgbClr val="F6B11A"/>
          </a:solidFill>
        </p:spPr>
        <p:txBody>
          <a:bodyPr/>
          <a:lstStyle>
            <a:lvl1pPr marL="457200" indent="4763">
              <a:defRPr b="0"/>
            </a:lvl1pPr>
          </a:lstStyle>
          <a:p>
            <a:r>
              <a:rPr lang="en-US" dirty="0"/>
              <a:t>Click to edit Master title style</a:t>
            </a:r>
          </a:p>
        </p:txBody>
      </p:sp>
      <p:sp>
        <p:nvSpPr>
          <p:cNvPr id="12" name="Slide Number Placeholder 5"/>
          <p:cNvSpPr>
            <a:spLocks noGrp="1"/>
          </p:cNvSpPr>
          <p:nvPr>
            <p:ph type="sldNum" sz="quarter" idx="12"/>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239346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Blank">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6"/>
            <a:ext cx="4990071"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60"/>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3141760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6"/>
            <a:ext cx="4990071"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60"/>
            <a:ext cx="12192000" cy="958349"/>
          </a:xfrm>
          <a:solidFill>
            <a:schemeClr val="accent2"/>
          </a:solidFill>
        </p:spPr>
        <p:txBody>
          <a:bodyPr/>
          <a:lstStyle>
            <a:lvl1pPr marL="457200"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27850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lvl1pPr>
              <a:defRPr>
                <a:solidFill>
                  <a:schemeClr val="bg1"/>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9E3AB5-2075-4D05-9263-E6829DCFE8AA}" type="slidenum">
              <a:rPr lang="en-US" smtClean="0"/>
              <a:pPr/>
              <a:t>‹#›</a:t>
            </a:fld>
            <a:endParaRPr lang="en-US" dirty="0"/>
          </a:p>
        </p:txBody>
      </p:sp>
      <p:sp>
        <p:nvSpPr>
          <p:cNvPr id="8"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465319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7" name="Picture Placeholder 85">
            <a:extLst>
              <a:ext uri="{FF2B5EF4-FFF2-40B4-BE49-F238E27FC236}">
                <a16:creationId xmlns:a16="http://schemas.microsoft.com/office/drawing/2014/main" id="{27C8F013-58D5-4ABD-B2CB-0431FD14933E}"/>
              </a:ext>
            </a:extLst>
          </p:cNvPr>
          <p:cNvSpPr>
            <a:spLocks noGrp="1"/>
          </p:cNvSpPr>
          <p:nvPr userDrawn="1">
            <p:ph type="pic" sz="quarter" idx="29"/>
          </p:nvPr>
        </p:nvSpPr>
        <p:spPr>
          <a:xfrm>
            <a:off x="884309" y="918636"/>
            <a:ext cx="950400" cy="687600"/>
          </a:xfrm>
        </p:spPr>
        <p:txBody>
          <a:bodyPr anchor="ctr" anchorCtr="0">
            <a:normAutofit/>
          </a:bodyPr>
          <a:lstStyle>
            <a:lvl1pPr marL="0" indent="0" algn="ctr">
              <a:buNone/>
              <a:defRPr sz="1200"/>
            </a:lvl1pPr>
          </a:lstStyle>
          <a:p>
            <a:r>
              <a:rPr lang="en-US" dirty="0"/>
              <a:t>Click icon to add picture</a:t>
            </a:r>
            <a:endParaRPr lang="ru-RU" dirty="0"/>
          </a:p>
        </p:txBody>
      </p:sp>
      <p:sp>
        <p:nvSpPr>
          <p:cNvPr id="2" name="Title 1">
            <a:extLst>
              <a:ext uri="{FF2B5EF4-FFF2-40B4-BE49-F238E27FC236}">
                <a16:creationId xmlns:a16="http://schemas.microsoft.com/office/drawing/2014/main" id="{B75257CB-11D8-4D35-A676-05EDEFAA2116}"/>
              </a:ext>
            </a:extLst>
          </p:cNvPr>
          <p:cNvSpPr>
            <a:spLocks noGrp="1"/>
          </p:cNvSpPr>
          <p:nvPr>
            <p:ph type="ctrTitle"/>
          </p:nvPr>
        </p:nvSpPr>
        <p:spPr>
          <a:xfrm>
            <a:off x="2731589" y="595088"/>
            <a:ext cx="8617176" cy="793932"/>
          </a:xfrm>
          <a:solidFill>
            <a:srgbClr val="005F84"/>
          </a:solidFill>
        </p:spPr>
        <p:txBody>
          <a:bodyPr anchor="b">
            <a:normAutofit/>
          </a:bodyPr>
          <a:lstStyle>
            <a:lvl1pPr algn="r">
              <a:defRPr sz="4400" b="1">
                <a:solidFill>
                  <a:schemeClr val="bg1"/>
                </a:solidFill>
              </a:defRPr>
            </a:lvl1pPr>
          </a:lstStyle>
          <a:p>
            <a:r>
              <a:rPr lang="en-US" dirty="0"/>
              <a:t>Click to edit Master title style</a:t>
            </a:r>
            <a:endParaRPr lang="ru-RU" dirty="0"/>
          </a:p>
        </p:txBody>
      </p:sp>
      <p:sp>
        <p:nvSpPr>
          <p:cNvPr id="3" name="Subtitle 2">
            <a:extLst>
              <a:ext uri="{FF2B5EF4-FFF2-40B4-BE49-F238E27FC236}">
                <a16:creationId xmlns:a16="http://schemas.microsoft.com/office/drawing/2014/main" id="{FDA622EE-EB76-4F63-BF73-21A4E7D3C73B}"/>
              </a:ext>
            </a:extLst>
          </p:cNvPr>
          <p:cNvSpPr>
            <a:spLocks noGrp="1"/>
          </p:cNvSpPr>
          <p:nvPr>
            <p:ph type="subTitle" idx="1"/>
          </p:nvPr>
        </p:nvSpPr>
        <p:spPr>
          <a:xfrm>
            <a:off x="2731589" y="1404941"/>
            <a:ext cx="8617176" cy="481916"/>
          </a:xfrm>
        </p:spPr>
        <p:txBody>
          <a:bodyPr>
            <a:noAutofit/>
          </a:bodyPr>
          <a:lstStyle>
            <a:lvl1pPr marL="0" indent="0" algn="r">
              <a:buNone/>
              <a:defRPr sz="2800" i="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19" name="Rectangle 18">
            <a:extLst>
              <a:ext uri="{FF2B5EF4-FFF2-40B4-BE49-F238E27FC236}">
                <a16:creationId xmlns:a16="http://schemas.microsoft.com/office/drawing/2014/main" id="{50D56C11-4279-4A7A-8ED5-B3CC4B49EBCE}"/>
              </a:ext>
            </a:extLst>
          </p:cNvPr>
          <p:cNvSpPr/>
          <p:nvPr userDrawn="1"/>
        </p:nvSpPr>
        <p:spPr>
          <a:xfrm>
            <a:off x="874714" y="2404913"/>
            <a:ext cx="11317287" cy="630936"/>
          </a:xfrm>
          <a:prstGeom prst="rect">
            <a:avLst/>
          </a:prstGeom>
          <a:solidFill>
            <a:srgbClr val="DEE6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8" name="Text Placeholder 67">
            <a:extLst>
              <a:ext uri="{FF2B5EF4-FFF2-40B4-BE49-F238E27FC236}">
                <a16:creationId xmlns:a16="http://schemas.microsoft.com/office/drawing/2014/main" id="{1448BB1C-FCE0-4368-9454-1C343179F825}"/>
              </a:ext>
            </a:extLst>
          </p:cNvPr>
          <p:cNvSpPr>
            <a:spLocks noGrp="1"/>
          </p:cNvSpPr>
          <p:nvPr userDrawn="1">
            <p:ph type="body" sz="quarter" idx="14" hasCustomPrompt="1"/>
          </p:nvPr>
        </p:nvSpPr>
        <p:spPr>
          <a:xfrm>
            <a:off x="999868"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5" name="Text Placeholder 67">
            <a:extLst>
              <a:ext uri="{FF2B5EF4-FFF2-40B4-BE49-F238E27FC236}">
                <a16:creationId xmlns:a16="http://schemas.microsoft.com/office/drawing/2014/main" id="{0F809E17-A64D-4926-86F9-F23BA9D43374}"/>
              </a:ext>
            </a:extLst>
          </p:cNvPr>
          <p:cNvSpPr>
            <a:spLocks noGrp="1"/>
          </p:cNvSpPr>
          <p:nvPr userDrawn="1">
            <p:ph type="body" sz="quarter" idx="19" hasCustomPrompt="1"/>
          </p:nvPr>
        </p:nvSpPr>
        <p:spPr>
          <a:xfrm>
            <a:off x="1002004"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1</a:t>
            </a:r>
            <a:endParaRPr lang="ru-RU" dirty="0"/>
          </a:p>
        </p:txBody>
      </p:sp>
      <p:sp>
        <p:nvSpPr>
          <p:cNvPr id="80" name="Text Placeholder 67">
            <a:extLst>
              <a:ext uri="{FF2B5EF4-FFF2-40B4-BE49-F238E27FC236}">
                <a16:creationId xmlns:a16="http://schemas.microsoft.com/office/drawing/2014/main" id="{CEAEBD1B-4DD3-4194-BDB3-E70AEE2E0CDB}"/>
              </a:ext>
            </a:extLst>
          </p:cNvPr>
          <p:cNvSpPr>
            <a:spLocks noGrp="1"/>
          </p:cNvSpPr>
          <p:nvPr userDrawn="1">
            <p:ph type="body" sz="quarter" idx="24"/>
          </p:nvPr>
        </p:nvSpPr>
        <p:spPr>
          <a:xfrm>
            <a:off x="999868" y="3580665"/>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69" name="Text Placeholder 67">
            <a:extLst>
              <a:ext uri="{FF2B5EF4-FFF2-40B4-BE49-F238E27FC236}">
                <a16:creationId xmlns:a16="http://schemas.microsoft.com/office/drawing/2014/main" id="{D78D23EB-5D9F-4540-94A3-08DBF7B8B91F}"/>
              </a:ext>
            </a:extLst>
          </p:cNvPr>
          <p:cNvSpPr>
            <a:spLocks noGrp="1"/>
          </p:cNvSpPr>
          <p:nvPr userDrawn="1">
            <p:ph type="body" sz="quarter" idx="15" hasCustomPrompt="1"/>
          </p:nvPr>
        </p:nvSpPr>
        <p:spPr>
          <a:xfrm>
            <a:off x="3076930"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6" name="Text Placeholder 67">
            <a:extLst>
              <a:ext uri="{FF2B5EF4-FFF2-40B4-BE49-F238E27FC236}">
                <a16:creationId xmlns:a16="http://schemas.microsoft.com/office/drawing/2014/main" id="{52C8DAAC-AC34-4ADE-B88F-1C9288A5AEAB}"/>
              </a:ext>
            </a:extLst>
          </p:cNvPr>
          <p:cNvSpPr>
            <a:spLocks noGrp="1"/>
          </p:cNvSpPr>
          <p:nvPr userDrawn="1">
            <p:ph type="body" sz="quarter" idx="20" hasCustomPrompt="1"/>
          </p:nvPr>
        </p:nvSpPr>
        <p:spPr>
          <a:xfrm>
            <a:off x="3079064"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2</a:t>
            </a:r>
            <a:endParaRPr lang="ru-RU" dirty="0"/>
          </a:p>
        </p:txBody>
      </p:sp>
      <p:sp>
        <p:nvSpPr>
          <p:cNvPr id="81" name="Text Placeholder 67">
            <a:extLst>
              <a:ext uri="{FF2B5EF4-FFF2-40B4-BE49-F238E27FC236}">
                <a16:creationId xmlns:a16="http://schemas.microsoft.com/office/drawing/2014/main" id="{11C83BFB-0EB8-4D80-943B-BA7A252D4DFE}"/>
              </a:ext>
            </a:extLst>
          </p:cNvPr>
          <p:cNvSpPr>
            <a:spLocks noGrp="1"/>
          </p:cNvSpPr>
          <p:nvPr userDrawn="1">
            <p:ph type="body" sz="quarter" idx="25"/>
          </p:nvPr>
        </p:nvSpPr>
        <p:spPr>
          <a:xfrm>
            <a:off x="3076930" y="3580665"/>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70" name="Text Placeholder 67">
            <a:extLst>
              <a:ext uri="{FF2B5EF4-FFF2-40B4-BE49-F238E27FC236}">
                <a16:creationId xmlns:a16="http://schemas.microsoft.com/office/drawing/2014/main" id="{4ED1DE17-B2BC-417B-BFB0-D3CDF7209734}"/>
              </a:ext>
            </a:extLst>
          </p:cNvPr>
          <p:cNvSpPr>
            <a:spLocks noGrp="1"/>
          </p:cNvSpPr>
          <p:nvPr userDrawn="1">
            <p:ph type="body" sz="quarter" idx="16" hasCustomPrompt="1"/>
          </p:nvPr>
        </p:nvSpPr>
        <p:spPr>
          <a:xfrm>
            <a:off x="5153991"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7" name="Text Placeholder 67">
            <a:extLst>
              <a:ext uri="{FF2B5EF4-FFF2-40B4-BE49-F238E27FC236}">
                <a16:creationId xmlns:a16="http://schemas.microsoft.com/office/drawing/2014/main" id="{2406C601-7B6F-4E9D-A973-B2CC92C0DDA5}"/>
              </a:ext>
            </a:extLst>
          </p:cNvPr>
          <p:cNvSpPr>
            <a:spLocks noGrp="1"/>
          </p:cNvSpPr>
          <p:nvPr userDrawn="1">
            <p:ph type="body" sz="quarter" idx="21" hasCustomPrompt="1"/>
          </p:nvPr>
        </p:nvSpPr>
        <p:spPr>
          <a:xfrm>
            <a:off x="5156126"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3</a:t>
            </a:r>
            <a:endParaRPr lang="ru-RU" dirty="0"/>
          </a:p>
        </p:txBody>
      </p:sp>
      <p:sp>
        <p:nvSpPr>
          <p:cNvPr id="82" name="Text Placeholder 67">
            <a:extLst>
              <a:ext uri="{FF2B5EF4-FFF2-40B4-BE49-F238E27FC236}">
                <a16:creationId xmlns:a16="http://schemas.microsoft.com/office/drawing/2014/main" id="{1863E5AC-A2CE-4EFB-9433-5F599B2B061F}"/>
              </a:ext>
            </a:extLst>
          </p:cNvPr>
          <p:cNvSpPr>
            <a:spLocks noGrp="1"/>
          </p:cNvSpPr>
          <p:nvPr userDrawn="1">
            <p:ph type="body" sz="quarter" idx="26"/>
          </p:nvPr>
        </p:nvSpPr>
        <p:spPr>
          <a:xfrm>
            <a:off x="5153991" y="3580665"/>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1" name="Text Placeholder 67">
            <a:extLst>
              <a:ext uri="{FF2B5EF4-FFF2-40B4-BE49-F238E27FC236}">
                <a16:creationId xmlns:a16="http://schemas.microsoft.com/office/drawing/2014/main" id="{166A426C-5268-45E2-8D57-A0DC553E0187}"/>
              </a:ext>
            </a:extLst>
          </p:cNvPr>
          <p:cNvSpPr>
            <a:spLocks noGrp="1"/>
          </p:cNvSpPr>
          <p:nvPr userDrawn="1">
            <p:ph type="body" sz="quarter" idx="17" hasCustomPrompt="1"/>
          </p:nvPr>
        </p:nvSpPr>
        <p:spPr>
          <a:xfrm>
            <a:off x="7231052"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8" name="Text Placeholder 67">
            <a:extLst>
              <a:ext uri="{FF2B5EF4-FFF2-40B4-BE49-F238E27FC236}">
                <a16:creationId xmlns:a16="http://schemas.microsoft.com/office/drawing/2014/main" id="{84AA07B3-267A-4EF3-884B-C7811E2A82E2}"/>
              </a:ext>
            </a:extLst>
          </p:cNvPr>
          <p:cNvSpPr>
            <a:spLocks noGrp="1"/>
          </p:cNvSpPr>
          <p:nvPr userDrawn="1">
            <p:ph type="body" sz="quarter" idx="22" hasCustomPrompt="1"/>
          </p:nvPr>
        </p:nvSpPr>
        <p:spPr>
          <a:xfrm>
            <a:off x="7233187"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4</a:t>
            </a:r>
            <a:endParaRPr lang="ru-RU" dirty="0"/>
          </a:p>
        </p:txBody>
      </p:sp>
      <p:sp>
        <p:nvSpPr>
          <p:cNvPr id="83" name="Text Placeholder 67">
            <a:extLst>
              <a:ext uri="{FF2B5EF4-FFF2-40B4-BE49-F238E27FC236}">
                <a16:creationId xmlns:a16="http://schemas.microsoft.com/office/drawing/2014/main" id="{8200DF41-88E6-45EF-AE9D-B56233AD17E6}"/>
              </a:ext>
            </a:extLst>
          </p:cNvPr>
          <p:cNvSpPr>
            <a:spLocks noGrp="1"/>
          </p:cNvSpPr>
          <p:nvPr userDrawn="1">
            <p:ph type="body" sz="quarter" idx="27"/>
          </p:nvPr>
        </p:nvSpPr>
        <p:spPr>
          <a:xfrm>
            <a:off x="7231052" y="3580665"/>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2" name="Text Placeholder 67">
            <a:extLst>
              <a:ext uri="{FF2B5EF4-FFF2-40B4-BE49-F238E27FC236}">
                <a16:creationId xmlns:a16="http://schemas.microsoft.com/office/drawing/2014/main" id="{27F6FCF2-4954-4E07-BD4A-54040E169886}"/>
              </a:ext>
            </a:extLst>
          </p:cNvPr>
          <p:cNvSpPr>
            <a:spLocks noGrp="1"/>
          </p:cNvSpPr>
          <p:nvPr userDrawn="1">
            <p:ph type="body" sz="quarter" idx="18" hasCustomPrompt="1"/>
          </p:nvPr>
        </p:nvSpPr>
        <p:spPr>
          <a:xfrm>
            <a:off x="9308112"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9" name="Text Placeholder 67">
            <a:extLst>
              <a:ext uri="{FF2B5EF4-FFF2-40B4-BE49-F238E27FC236}">
                <a16:creationId xmlns:a16="http://schemas.microsoft.com/office/drawing/2014/main" id="{9752F311-54E4-4A2F-A676-CE541AC3AF22}"/>
              </a:ext>
            </a:extLst>
          </p:cNvPr>
          <p:cNvSpPr>
            <a:spLocks noGrp="1"/>
          </p:cNvSpPr>
          <p:nvPr userDrawn="1">
            <p:ph type="body" sz="quarter" idx="23" hasCustomPrompt="1"/>
          </p:nvPr>
        </p:nvSpPr>
        <p:spPr>
          <a:xfrm>
            <a:off x="9310248"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5</a:t>
            </a:r>
            <a:endParaRPr lang="ru-RU" dirty="0"/>
          </a:p>
        </p:txBody>
      </p:sp>
      <p:sp>
        <p:nvSpPr>
          <p:cNvPr id="84" name="Text Placeholder 67">
            <a:extLst>
              <a:ext uri="{FF2B5EF4-FFF2-40B4-BE49-F238E27FC236}">
                <a16:creationId xmlns:a16="http://schemas.microsoft.com/office/drawing/2014/main" id="{293395E1-4412-462F-9A23-3BEF7CCC2498}"/>
              </a:ext>
            </a:extLst>
          </p:cNvPr>
          <p:cNvSpPr>
            <a:spLocks noGrp="1"/>
          </p:cNvSpPr>
          <p:nvPr userDrawn="1">
            <p:ph type="body" sz="quarter" idx="28"/>
          </p:nvPr>
        </p:nvSpPr>
        <p:spPr>
          <a:xfrm>
            <a:off x="9308112" y="3580665"/>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cxnSp>
        <p:nvCxnSpPr>
          <p:cNvPr id="43" name="Straight Connector 42">
            <a:extLst>
              <a:ext uri="{FF2B5EF4-FFF2-40B4-BE49-F238E27FC236}">
                <a16:creationId xmlns:a16="http://schemas.microsoft.com/office/drawing/2014/main" id="{DA423E63-093D-4A99-8C31-28E180F8111E}"/>
              </a:ext>
            </a:extLst>
          </p:cNvPr>
          <p:cNvCxnSpPr>
            <a:cxnSpLocks/>
          </p:cNvCxnSpPr>
          <p:nvPr userDrawn="1"/>
        </p:nvCxnSpPr>
        <p:spPr>
          <a:xfrm>
            <a:off x="919331" y="2404913"/>
            <a:ext cx="11304000" cy="0"/>
          </a:xfrm>
          <a:prstGeom prst="line">
            <a:avLst/>
          </a:prstGeom>
          <a:ln w="19050">
            <a:solidFill>
              <a:srgbClr val="9399A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D0D0389-9377-4F66-90DE-3BF0280F595D}"/>
              </a:ext>
            </a:extLst>
          </p:cNvPr>
          <p:cNvSpPr>
            <a:spLocks noGrp="1"/>
          </p:cNvSpPr>
          <p:nvPr>
            <p:ph type="sldNum" sz="quarter" idx="12"/>
          </p:nvPr>
        </p:nvSpPr>
        <p:spPr/>
        <p:txBody>
          <a:bodyPr/>
          <a:lstStyle/>
          <a:p>
            <a:fld id="{4F4E0FEE-E42D-435A-A441-DBC63D7AFC28}" type="slidenum">
              <a:rPr lang="ru-RU" smtClean="0"/>
              <a:t>‹#›</a:t>
            </a:fld>
            <a:endParaRPr lang="ru-RU" dirty="0"/>
          </a:p>
        </p:txBody>
      </p:sp>
      <p:grpSp>
        <p:nvGrpSpPr>
          <p:cNvPr id="38" name="Group 37">
            <a:extLst>
              <a:ext uri="{FF2B5EF4-FFF2-40B4-BE49-F238E27FC236}">
                <a16:creationId xmlns:a16="http://schemas.microsoft.com/office/drawing/2014/main" id="{045D4B62-FDA7-488E-8EA0-68805217F9F0}"/>
              </a:ext>
            </a:extLst>
          </p:cNvPr>
          <p:cNvGrpSpPr/>
          <p:nvPr userDrawn="1"/>
        </p:nvGrpSpPr>
        <p:grpSpPr>
          <a:xfrm>
            <a:off x="9128023" y="2331518"/>
            <a:ext cx="137160" cy="2999323"/>
            <a:chOff x="882917" y="2474883"/>
            <a:chExt cx="137160" cy="2999323"/>
          </a:xfrm>
        </p:grpSpPr>
        <p:cxnSp>
          <p:nvCxnSpPr>
            <p:cNvPr id="39" name="Straight Connector 38">
              <a:extLst>
                <a:ext uri="{FF2B5EF4-FFF2-40B4-BE49-F238E27FC236}">
                  <a16:creationId xmlns:a16="http://schemas.microsoft.com/office/drawing/2014/main" id="{EE9FF919-D5B6-40BE-8340-99395C67A80B}"/>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4744F83E-0A7E-487F-94AD-18862D8C1DA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1" name="Oval 40">
              <a:extLst>
                <a:ext uri="{FF2B5EF4-FFF2-40B4-BE49-F238E27FC236}">
                  <a16:creationId xmlns:a16="http://schemas.microsoft.com/office/drawing/2014/main" id="{2604EFAD-8591-44A8-B023-93F6CBAA8FBB}"/>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44" name="Straight Connector 43">
            <a:extLst>
              <a:ext uri="{FF2B5EF4-FFF2-40B4-BE49-F238E27FC236}">
                <a16:creationId xmlns:a16="http://schemas.microsoft.com/office/drawing/2014/main" id="{FCC36F7E-FD23-48F3-A09A-9CC43031B561}"/>
              </a:ext>
            </a:extLst>
          </p:cNvPr>
          <p:cNvCxnSpPr>
            <a:cxnSpLocks/>
          </p:cNvCxnSpPr>
          <p:nvPr userDrawn="1"/>
        </p:nvCxnSpPr>
        <p:spPr>
          <a:xfrm>
            <a:off x="951498" y="3032671"/>
            <a:ext cx="11240503" cy="0"/>
          </a:xfrm>
          <a:prstGeom prst="line">
            <a:avLst/>
          </a:prstGeom>
          <a:ln w="7239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6A1B849D-4DD4-48E2-919C-6D027EBF0C55}"/>
              </a:ext>
            </a:extLst>
          </p:cNvPr>
          <p:cNvGrpSpPr/>
          <p:nvPr userDrawn="1"/>
        </p:nvGrpSpPr>
        <p:grpSpPr>
          <a:xfrm>
            <a:off x="813989" y="2331518"/>
            <a:ext cx="137163" cy="2999323"/>
            <a:chOff x="882915" y="2453736"/>
            <a:chExt cx="137162" cy="2999323"/>
          </a:xfrm>
        </p:grpSpPr>
        <p:cxnSp>
          <p:nvCxnSpPr>
            <p:cNvPr id="21" name="Straight Connector 20">
              <a:extLst>
                <a:ext uri="{FF2B5EF4-FFF2-40B4-BE49-F238E27FC236}">
                  <a16:creationId xmlns:a16="http://schemas.microsoft.com/office/drawing/2014/main" id="{2735FDD3-D29F-4144-B941-C78FD2EDEC8F}"/>
                </a:ext>
              </a:extLst>
            </p:cNvPr>
            <p:cNvCxnSpPr/>
            <p:nvPr userDrawn="1"/>
          </p:nvCxnSpPr>
          <p:spPr>
            <a:xfrm>
              <a:off x="951497" y="2522316"/>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BCCA69E7-7E62-48D3-BECA-3195D6013009}"/>
                </a:ext>
              </a:extLst>
            </p:cNvPr>
            <p:cNvSpPr/>
            <p:nvPr userDrawn="1"/>
          </p:nvSpPr>
          <p:spPr>
            <a:xfrm>
              <a:off x="882915" y="245373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4" name="Oval 23">
              <a:extLst>
                <a:ext uri="{FF2B5EF4-FFF2-40B4-BE49-F238E27FC236}">
                  <a16:creationId xmlns:a16="http://schemas.microsoft.com/office/drawing/2014/main" id="{7372AC68-B45F-427C-BCD5-D1C11A81DEFD}"/>
                </a:ext>
              </a:extLst>
            </p:cNvPr>
            <p:cNvSpPr/>
            <p:nvPr userDrawn="1"/>
          </p:nvSpPr>
          <p:spPr>
            <a:xfrm>
              <a:off x="882917" y="5315899"/>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49" name="Group 48">
            <a:extLst>
              <a:ext uri="{FF2B5EF4-FFF2-40B4-BE49-F238E27FC236}">
                <a16:creationId xmlns:a16="http://schemas.microsoft.com/office/drawing/2014/main" id="{063908B3-7B94-471C-A3B6-4DD1BAD057EC}"/>
              </a:ext>
            </a:extLst>
          </p:cNvPr>
          <p:cNvGrpSpPr/>
          <p:nvPr userDrawn="1"/>
        </p:nvGrpSpPr>
        <p:grpSpPr>
          <a:xfrm>
            <a:off x="750919" y="2898634"/>
            <a:ext cx="265176" cy="265176"/>
            <a:chOff x="818907" y="3062958"/>
            <a:chExt cx="265176" cy="265176"/>
          </a:xfrm>
        </p:grpSpPr>
        <p:sp>
          <p:nvSpPr>
            <p:cNvPr id="47" name="Oval 46">
              <a:extLst>
                <a:ext uri="{FF2B5EF4-FFF2-40B4-BE49-F238E27FC236}">
                  <a16:creationId xmlns:a16="http://schemas.microsoft.com/office/drawing/2014/main" id="{4EBB9D0A-1778-4373-AD41-62E890959DCF}"/>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8" name="Oval 47">
              <a:extLst>
                <a:ext uri="{FF2B5EF4-FFF2-40B4-BE49-F238E27FC236}">
                  <a16:creationId xmlns:a16="http://schemas.microsoft.com/office/drawing/2014/main" id="{5C3271EA-E74D-4A74-B991-5C50166C37A5}"/>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26" name="Group 25">
            <a:extLst>
              <a:ext uri="{FF2B5EF4-FFF2-40B4-BE49-F238E27FC236}">
                <a16:creationId xmlns:a16="http://schemas.microsoft.com/office/drawing/2014/main" id="{F9A6FF48-4AA4-4CD2-B31D-B7049F9C4092}"/>
              </a:ext>
            </a:extLst>
          </p:cNvPr>
          <p:cNvGrpSpPr/>
          <p:nvPr userDrawn="1"/>
        </p:nvGrpSpPr>
        <p:grpSpPr>
          <a:xfrm>
            <a:off x="2908500" y="2331518"/>
            <a:ext cx="137160" cy="2999323"/>
            <a:chOff x="882917" y="2474883"/>
            <a:chExt cx="137160" cy="2999323"/>
          </a:xfrm>
        </p:grpSpPr>
        <p:cxnSp>
          <p:nvCxnSpPr>
            <p:cNvPr id="27" name="Straight Connector 26">
              <a:extLst>
                <a:ext uri="{FF2B5EF4-FFF2-40B4-BE49-F238E27FC236}">
                  <a16:creationId xmlns:a16="http://schemas.microsoft.com/office/drawing/2014/main" id="{9E7874F7-CC98-4D64-8517-87F53501C42F}"/>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86453AEA-ACAA-4861-B099-D90257B9BAF8}"/>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9" name="Oval 28">
              <a:extLst>
                <a:ext uri="{FF2B5EF4-FFF2-40B4-BE49-F238E27FC236}">
                  <a16:creationId xmlns:a16="http://schemas.microsoft.com/office/drawing/2014/main" id="{CA8484F9-DBBB-48DB-8CBC-A0E91BBD8207}"/>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0" name="Group 49">
            <a:extLst>
              <a:ext uri="{FF2B5EF4-FFF2-40B4-BE49-F238E27FC236}">
                <a16:creationId xmlns:a16="http://schemas.microsoft.com/office/drawing/2014/main" id="{787AB91B-1402-478A-9277-84A12987C1FE}"/>
              </a:ext>
            </a:extLst>
          </p:cNvPr>
          <p:cNvGrpSpPr/>
          <p:nvPr userDrawn="1"/>
        </p:nvGrpSpPr>
        <p:grpSpPr>
          <a:xfrm>
            <a:off x="2847247" y="2898634"/>
            <a:ext cx="265176" cy="265176"/>
            <a:chOff x="818907" y="3062958"/>
            <a:chExt cx="265176" cy="265176"/>
          </a:xfrm>
        </p:grpSpPr>
        <p:sp>
          <p:nvSpPr>
            <p:cNvPr id="51" name="Oval 50">
              <a:extLst>
                <a:ext uri="{FF2B5EF4-FFF2-40B4-BE49-F238E27FC236}">
                  <a16:creationId xmlns:a16="http://schemas.microsoft.com/office/drawing/2014/main" id="{BEFCF036-CEA4-48A8-A00F-9F64AE548E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2" name="Oval 51">
              <a:extLst>
                <a:ext uri="{FF2B5EF4-FFF2-40B4-BE49-F238E27FC236}">
                  <a16:creationId xmlns:a16="http://schemas.microsoft.com/office/drawing/2014/main" id="{5EE24256-9159-4D60-B60A-3498FC98CD0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3" name="Group 52">
            <a:extLst>
              <a:ext uri="{FF2B5EF4-FFF2-40B4-BE49-F238E27FC236}">
                <a16:creationId xmlns:a16="http://schemas.microsoft.com/office/drawing/2014/main" id="{FA8C6DB1-44F7-483A-950F-B873D1D5B8D3}"/>
              </a:ext>
            </a:extLst>
          </p:cNvPr>
          <p:cNvGrpSpPr/>
          <p:nvPr userDrawn="1"/>
        </p:nvGrpSpPr>
        <p:grpSpPr>
          <a:xfrm>
            <a:off x="9064951" y="2898634"/>
            <a:ext cx="265176" cy="265176"/>
            <a:chOff x="818907" y="3062958"/>
            <a:chExt cx="265176" cy="265176"/>
          </a:xfrm>
        </p:grpSpPr>
        <p:sp>
          <p:nvSpPr>
            <p:cNvPr id="54" name="Oval 53">
              <a:extLst>
                <a:ext uri="{FF2B5EF4-FFF2-40B4-BE49-F238E27FC236}">
                  <a16:creationId xmlns:a16="http://schemas.microsoft.com/office/drawing/2014/main" id="{E71AB570-1EDA-457E-B564-1F63367035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5" name="Oval 54">
              <a:extLst>
                <a:ext uri="{FF2B5EF4-FFF2-40B4-BE49-F238E27FC236}">
                  <a16:creationId xmlns:a16="http://schemas.microsoft.com/office/drawing/2014/main" id="{01CF7F51-5306-450B-9581-297B7DA9535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30" name="Group 29">
            <a:extLst>
              <a:ext uri="{FF2B5EF4-FFF2-40B4-BE49-F238E27FC236}">
                <a16:creationId xmlns:a16="http://schemas.microsoft.com/office/drawing/2014/main" id="{D88F938B-6889-476B-9F04-50877A3FFB94}"/>
              </a:ext>
            </a:extLst>
          </p:cNvPr>
          <p:cNvGrpSpPr/>
          <p:nvPr userDrawn="1"/>
        </p:nvGrpSpPr>
        <p:grpSpPr>
          <a:xfrm>
            <a:off x="5003011" y="2331518"/>
            <a:ext cx="137160" cy="2999323"/>
            <a:chOff x="882917" y="2474883"/>
            <a:chExt cx="137160" cy="2999323"/>
          </a:xfrm>
        </p:grpSpPr>
        <p:cxnSp>
          <p:nvCxnSpPr>
            <p:cNvPr id="31" name="Straight Connector 30">
              <a:extLst>
                <a:ext uri="{FF2B5EF4-FFF2-40B4-BE49-F238E27FC236}">
                  <a16:creationId xmlns:a16="http://schemas.microsoft.com/office/drawing/2014/main" id="{979342DA-D3C1-4717-B6CC-2654C333D29D}"/>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8CB6D1AF-ADDB-42D5-BEB9-99A7EE07025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3" name="Oval 32">
              <a:extLst>
                <a:ext uri="{FF2B5EF4-FFF2-40B4-BE49-F238E27FC236}">
                  <a16:creationId xmlns:a16="http://schemas.microsoft.com/office/drawing/2014/main" id="{C986ED45-F31E-4EB9-BB0F-3079602EB4A2}"/>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57" name="Oval 56">
            <a:extLst>
              <a:ext uri="{FF2B5EF4-FFF2-40B4-BE49-F238E27FC236}">
                <a16:creationId xmlns:a16="http://schemas.microsoft.com/office/drawing/2014/main" id="{923CFC93-94E9-4366-8810-F0ACAFD54CFD}"/>
              </a:ext>
            </a:extLst>
          </p:cNvPr>
          <p:cNvSpPr/>
          <p:nvPr userDrawn="1"/>
        </p:nvSpPr>
        <p:spPr>
          <a:xfrm>
            <a:off x="4938427" y="289863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8" name="Oval 57">
            <a:extLst>
              <a:ext uri="{FF2B5EF4-FFF2-40B4-BE49-F238E27FC236}">
                <a16:creationId xmlns:a16="http://schemas.microsoft.com/office/drawing/2014/main" id="{0D6790E5-47B0-4794-ADB1-4FC8402D665C}"/>
              </a:ext>
            </a:extLst>
          </p:cNvPr>
          <p:cNvSpPr/>
          <p:nvPr userDrawn="1"/>
        </p:nvSpPr>
        <p:spPr>
          <a:xfrm>
            <a:off x="5002435" y="296264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nvGrpSpPr>
          <p:cNvPr id="34" name="Group 33">
            <a:extLst>
              <a:ext uri="{FF2B5EF4-FFF2-40B4-BE49-F238E27FC236}">
                <a16:creationId xmlns:a16="http://schemas.microsoft.com/office/drawing/2014/main" id="{596C3237-54C9-480C-AABB-5A95AB84DF38}"/>
              </a:ext>
            </a:extLst>
          </p:cNvPr>
          <p:cNvGrpSpPr/>
          <p:nvPr userDrawn="1"/>
        </p:nvGrpSpPr>
        <p:grpSpPr>
          <a:xfrm>
            <a:off x="7097520" y="2331518"/>
            <a:ext cx="137160" cy="2999323"/>
            <a:chOff x="882917" y="2474883"/>
            <a:chExt cx="137160" cy="2999323"/>
          </a:xfrm>
        </p:grpSpPr>
        <p:cxnSp>
          <p:nvCxnSpPr>
            <p:cNvPr id="35" name="Straight Connector 34">
              <a:extLst>
                <a:ext uri="{FF2B5EF4-FFF2-40B4-BE49-F238E27FC236}">
                  <a16:creationId xmlns:a16="http://schemas.microsoft.com/office/drawing/2014/main" id="{2B1C5BC3-88E2-4319-B05B-55A77D959B8C}"/>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75AD3DDE-89C5-4CB3-A7C4-52A77D798D0A}"/>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7" name="Oval 36">
              <a:extLst>
                <a:ext uri="{FF2B5EF4-FFF2-40B4-BE49-F238E27FC236}">
                  <a16:creationId xmlns:a16="http://schemas.microsoft.com/office/drawing/2014/main" id="{E492ADD7-891E-47B3-B12A-0B729BD59B7C}"/>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9" name="Group 58">
            <a:extLst>
              <a:ext uri="{FF2B5EF4-FFF2-40B4-BE49-F238E27FC236}">
                <a16:creationId xmlns:a16="http://schemas.microsoft.com/office/drawing/2014/main" id="{46626098-B638-41DE-A19F-347385124AF0}"/>
              </a:ext>
            </a:extLst>
          </p:cNvPr>
          <p:cNvGrpSpPr/>
          <p:nvPr userDrawn="1"/>
        </p:nvGrpSpPr>
        <p:grpSpPr>
          <a:xfrm>
            <a:off x="7036591" y="2898634"/>
            <a:ext cx="265176" cy="265176"/>
            <a:chOff x="821985" y="3062284"/>
            <a:chExt cx="265176" cy="265176"/>
          </a:xfrm>
        </p:grpSpPr>
        <p:sp>
          <p:nvSpPr>
            <p:cNvPr id="60" name="Oval 59">
              <a:extLst>
                <a:ext uri="{FF2B5EF4-FFF2-40B4-BE49-F238E27FC236}">
                  <a16:creationId xmlns:a16="http://schemas.microsoft.com/office/drawing/2014/main" id="{BFDD77FF-4A87-4A8F-9110-8D6977A8ED44}"/>
                </a:ext>
              </a:extLst>
            </p:cNvPr>
            <p:cNvSpPr/>
            <p:nvPr userDrawn="1"/>
          </p:nvSpPr>
          <p:spPr>
            <a:xfrm>
              <a:off x="821985" y="306228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1" name="Oval 60">
              <a:extLst>
                <a:ext uri="{FF2B5EF4-FFF2-40B4-BE49-F238E27FC236}">
                  <a16:creationId xmlns:a16="http://schemas.microsoft.com/office/drawing/2014/main" id="{D6ECC322-F330-4C26-AC6A-506672D90A6F}"/>
                </a:ext>
              </a:extLst>
            </p:cNvPr>
            <p:cNvSpPr/>
            <p:nvPr userDrawn="1"/>
          </p:nvSpPr>
          <p:spPr>
            <a:xfrm>
              <a:off x="885993" y="312629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62" name="Footer Placeholder 2"/>
          <p:cNvSpPr>
            <a:spLocks noGrp="1"/>
          </p:cNvSpPr>
          <p:nvPr>
            <p:ph type="ftr" sz="quarter" idx="11"/>
          </p:nvPr>
        </p:nvSpPr>
        <p:spPr>
          <a:xfrm>
            <a:off x="2998573" y="6414018"/>
            <a:ext cx="5140411" cy="382201"/>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512633661"/>
      </p:ext>
    </p:extLst>
  </p:cSld>
  <p:clrMapOvr>
    <a:masterClrMapping/>
  </p:clrMapOvr>
  <p:extLst>
    <p:ext uri="{DCECCB84-F9BA-43D5-87BE-67443E8EF086}">
      <p15:sldGuideLst xmlns:p15="http://schemas.microsoft.com/office/powerpoint/2012/main">
        <p15:guide id="1" orient="horz" pos="572">
          <p15:clr>
            <a:srgbClr val="FBAE40"/>
          </p15:clr>
        </p15:guide>
        <p15:guide id="2" pos="551">
          <p15:clr>
            <a:srgbClr val="FBAE40"/>
          </p15:clr>
        </p15:guide>
        <p15:guide id="3" pos="7080">
          <p15:clr>
            <a:srgbClr val="FBAE40"/>
          </p15:clr>
        </p15:guide>
        <p15:guide id="4" orient="horz" pos="3744">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998573" y="6414018"/>
            <a:ext cx="5140411" cy="382201"/>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8" name="Content Placeholder 5"/>
          <p:cNvSpPr>
            <a:spLocks noGrp="1"/>
          </p:cNvSpPr>
          <p:nvPr>
            <p:ph sz="quarter" idx="12"/>
          </p:nvPr>
        </p:nvSpPr>
        <p:spPr>
          <a:xfrm>
            <a:off x="2781301" y="444502"/>
            <a:ext cx="8902700" cy="5524501"/>
          </a:xfrm>
        </p:spPr>
        <p:txBody>
          <a:bodyPr/>
          <a:lstStyle>
            <a:lvl1pPr>
              <a:spcBef>
                <a:spcPts val="0"/>
              </a:spcBef>
              <a:spcAft>
                <a:spcPts val="600"/>
              </a:spcAft>
              <a:defRPr/>
            </a:lvl1pPr>
          </a:lstStyle>
          <a:p>
            <a:pPr lvl="0"/>
            <a:endParaRPr lang="en-US" dirty="0"/>
          </a:p>
        </p:txBody>
      </p:sp>
      <p:sp>
        <p:nvSpPr>
          <p:cNvPr id="10" name="Title 1"/>
          <p:cNvSpPr>
            <a:spLocks noGrp="1"/>
          </p:cNvSpPr>
          <p:nvPr>
            <p:ph type="title" hasCustomPrompt="1"/>
          </p:nvPr>
        </p:nvSpPr>
        <p:spPr>
          <a:xfrm>
            <a:off x="495301" y="444501"/>
            <a:ext cx="2120900" cy="5524501"/>
          </a:xfrm>
        </p:spPr>
        <p:txBody>
          <a:bodyPr vert="horz"/>
          <a:lstStyle>
            <a:lvl1pPr>
              <a:defRPr/>
            </a:lvl1pPr>
          </a:lstStyle>
          <a:p>
            <a:r>
              <a:rPr lang="en-US" dirty="0"/>
              <a:t>TITLE</a:t>
            </a:r>
          </a:p>
        </p:txBody>
      </p:sp>
    </p:spTree>
    <p:extLst>
      <p:ext uri="{BB962C8B-B14F-4D97-AF65-F5344CB8AC3E}">
        <p14:creationId xmlns:p14="http://schemas.microsoft.com/office/powerpoint/2010/main" val="3273548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4046537" cy="1600200"/>
          </a:xfrm>
          <a:solidFill>
            <a:srgbClr val="FFC000"/>
          </a:solidFill>
        </p:spPr>
        <p:txBody>
          <a:bodyPr anchor="ctr">
            <a:normAutofit/>
          </a:bodyPr>
          <a:lstStyle>
            <a:lvl1pPr>
              <a:defRPr sz="2800" b="1"/>
            </a:lvl1pPr>
          </a:lstStyle>
          <a:p>
            <a:r>
              <a:rPr lang="en-US" dirty="0"/>
              <a:t>Click to edit Master title style</a:t>
            </a:r>
          </a:p>
        </p:txBody>
      </p:sp>
      <p:sp>
        <p:nvSpPr>
          <p:cNvPr id="3" name="Content Placeholder 2"/>
          <p:cNvSpPr>
            <a:spLocks noGrp="1"/>
          </p:cNvSpPr>
          <p:nvPr>
            <p:ph idx="1"/>
          </p:nvPr>
        </p:nvSpPr>
        <p:spPr>
          <a:xfrm>
            <a:off x="5183188" y="457201"/>
            <a:ext cx="6172200" cy="5403850"/>
          </a:xfrm>
        </p:spPr>
        <p:txBody>
          <a:bodyPr/>
          <a:lstStyle>
            <a:lvl1pPr>
              <a:spcBef>
                <a:spcPts val="0"/>
              </a:spcBef>
              <a:spcAft>
                <a:spcPts val="600"/>
              </a:spcAft>
              <a:defRPr sz="3200"/>
            </a:lvl1pPr>
            <a:lvl2pPr>
              <a:spcBef>
                <a:spcPts val="0"/>
              </a:spcBef>
              <a:spcAft>
                <a:spcPts val="600"/>
              </a:spcAft>
              <a:defRPr sz="2800"/>
            </a:lvl2pPr>
            <a:lvl3pPr>
              <a:spcBef>
                <a:spcPts val="0"/>
              </a:spcBef>
              <a:spcAft>
                <a:spcPts val="600"/>
              </a:spcAft>
              <a:defRPr sz="2400"/>
            </a:lvl3pPr>
            <a:lvl4pPr>
              <a:spcBef>
                <a:spcPts val="0"/>
              </a:spcBef>
              <a:spcAft>
                <a:spcPts val="600"/>
              </a:spcAft>
              <a:defRPr sz="2000"/>
            </a:lvl4pPr>
            <a:lvl5pPr>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9" y="2057400"/>
            <a:ext cx="404653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2792628" y="6414018"/>
            <a:ext cx="5369011"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6084815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4065587" cy="1600200"/>
          </a:xfrm>
          <a:solidFill>
            <a:srgbClr val="005F84"/>
          </a:solidFill>
        </p:spPr>
        <p:txBody>
          <a:bodyPr anchor="ctr">
            <a:normAutofit/>
          </a:bodyPr>
          <a:lstStyle>
            <a:lvl1pPr>
              <a:defRPr sz="28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9" y="2057400"/>
            <a:ext cx="406558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3385753" y="6397325"/>
            <a:ext cx="4767649"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57842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12541"/>
            <a:ext cx="10515600" cy="1411804"/>
          </a:xfrm>
        </p:spPr>
        <p:txBody>
          <a:bodyPr anchor="ctr">
            <a:normAutofit/>
          </a:bodyPr>
          <a:lstStyle>
            <a:lvl1pPr algn="ctr">
              <a:defRPr sz="4400"/>
            </a:lvl1pPr>
          </a:lstStyle>
          <a:p>
            <a:r>
              <a:rPr lang="en-US" dirty="0"/>
              <a:t>Click to edit Master title style</a:t>
            </a:r>
          </a:p>
        </p:txBody>
      </p:sp>
      <p:sp>
        <p:nvSpPr>
          <p:cNvPr id="5" name="Footer Placeholder 4"/>
          <p:cNvSpPr>
            <a:spLocks noGrp="1"/>
          </p:cNvSpPr>
          <p:nvPr>
            <p:ph type="ftr" sz="quarter" idx="11"/>
          </p:nvPr>
        </p:nvSpPr>
        <p:spPr>
          <a:xfrm>
            <a:off x="2924432" y="6422254"/>
            <a:ext cx="5220730" cy="365125"/>
          </a:xfrm>
        </p:spPr>
        <p:txBody>
          <a:bodyPr/>
          <a:lstStyle>
            <a:lvl1pPr>
              <a:defRPr>
                <a:solidFill>
                  <a:schemeClr val="bg1"/>
                </a:solidFill>
              </a:defRPr>
            </a:lvl1pPr>
          </a:lstStyle>
          <a:p>
            <a:endParaRPr lang="en-US" dirty="0"/>
          </a:p>
        </p:txBody>
      </p:sp>
      <p:pic>
        <p:nvPicPr>
          <p:cNvPr id="4" name="Picture 3" descr="Logo part of banner at top of page&#10;&#10;This graphic is the logo of the Texas Higher Education Coordinating Board and sits in the white cell of the table that is part of the banner at the top of the page. The logo contains the following three elements: the letters and numbers 60x30TX, a slim Texas flag underneath those, and the words Texas Higher Education Coordinating Board beneath the fl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93685" y="696659"/>
            <a:ext cx="4806696" cy="2502408"/>
          </a:xfrm>
          <a:prstGeom prst="rect">
            <a:avLst/>
          </a:prstGeom>
        </p:spPr>
      </p:pic>
      <p:sp>
        <p:nvSpPr>
          <p:cNvPr id="8"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7614096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
        <p:nvSpPr>
          <p:cNvPr id="5" name="Content Placeholder 2"/>
          <p:cNvSpPr>
            <a:spLocks noGrp="1"/>
          </p:cNvSpPr>
          <p:nvPr>
            <p:ph idx="1"/>
          </p:nvPr>
        </p:nvSpPr>
        <p:spPr>
          <a:xfrm>
            <a:off x="885825" y="438151"/>
            <a:ext cx="10469563" cy="5422901"/>
          </a:xfrm>
        </p:spPr>
        <p:txBody>
          <a:bodyPr/>
          <a:lstStyle>
            <a:lvl1pPr>
              <a:lnSpc>
                <a:spcPct val="100000"/>
              </a:lnSpc>
              <a:spcBef>
                <a:spcPts val="0"/>
              </a:spcBef>
              <a:spcAft>
                <a:spcPts val="600"/>
              </a:spcAft>
              <a:defRPr sz="3200"/>
            </a:lvl1pPr>
            <a:lvl2pPr>
              <a:lnSpc>
                <a:spcPct val="100000"/>
              </a:lnSpc>
              <a:spcBef>
                <a:spcPts val="0"/>
              </a:spcBef>
              <a:spcAft>
                <a:spcPts val="600"/>
              </a:spcAft>
              <a:defRPr sz="2800"/>
            </a:lvl2pPr>
            <a:lvl3pPr>
              <a:lnSpc>
                <a:spcPct val="100000"/>
              </a:lnSpc>
              <a:spcBef>
                <a:spcPts val="0"/>
              </a:spcBef>
              <a:spcAft>
                <a:spcPts val="600"/>
              </a:spcAft>
              <a:defRPr sz="24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99280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685515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52427"/>
            <a:ext cx="10515600" cy="1031875"/>
          </a:xfrm>
          <a:solidFill>
            <a:srgbClr val="F6B11A"/>
          </a:solidFill>
        </p:spPr>
        <p:txBody>
          <a:bodyPr/>
          <a:lstStyle/>
          <a:p>
            <a:r>
              <a:rPr lang="en-US" dirty="0"/>
              <a:t>Click to edit Master title style</a:t>
            </a:r>
          </a:p>
        </p:txBody>
      </p:sp>
      <p:sp>
        <p:nvSpPr>
          <p:cNvPr id="3" name="Vertical Text Placeholder 2"/>
          <p:cNvSpPr>
            <a:spLocks noGrp="1"/>
          </p:cNvSpPr>
          <p:nvPr>
            <p:ph type="body" orient="vert" idx="1"/>
          </p:nvPr>
        </p:nvSpPr>
        <p:spPr/>
        <p:txBody>
          <a:bodyPr vert="horz"/>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006812" y="6397542"/>
            <a:ext cx="5146589" cy="365125"/>
          </a:xfrm>
        </p:spPr>
        <p:txBody>
          <a:bodyPr/>
          <a:lstStyle>
            <a:lvl1pPr>
              <a:defRPr>
                <a:solidFill>
                  <a:schemeClr val="bg1"/>
                </a:solidFill>
              </a:defRPr>
            </a:lvl1pPr>
          </a:lstStyle>
          <a:p>
            <a:endParaRPr lang="en-US" dirty="0"/>
          </a:p>
        </p:txBody>
      </p:sp>
      <p:sp>
        <p:nvSpPr>
          <p:cNvPr id="8"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4052238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3" y="6397540"/>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58"/>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111497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3" y="6397540"/>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58"/>
            <a:ext cx="12192000" cy="958349"/>
          </a:xfrm>
          <a:solidFill>
            <a:schemeClr val="accent2"/>
          </a:solidFill>
        </p:spPr>
        <p:txBody>
          <a:bodyPr/>
          <a:lstStyle>
            <a:lvl1pPr marL="119063"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59978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solidFill>
            <a:srgbClr val="005F8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a:solidFill>
            <a:srgbClr val="005F84"/>
          </a:solidFill>
        </p:spPr>
        <p:txBody>
          <a:bodyPr anchor="ctr"/>
          <a:lstStyle>
            <a:lvl1pPr marL="0" indent="0">
              <a:buNone/>
              <a:defRPr lang="en-US" sz="2400" b="1" kern="1200" smtClean="0">
                <a:solidFill>
                  <a:schemeClr val="bg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a:xfrm>
            <a:off x="3295135" y="6405778"/>
            <a:ext cx="4858265" cy="365125"/>
          </a:xfrm>
        </p:spPr>
        <p:txBody>
          <a:bodyPr/>
          <a:lstStyle>
            <a:lvl1pPr>
              <a:defRPr>
                <a:solidFill>
                  <a:schemeClr val="bg1"/>
                </a:solidFill>
              </a:defRPr>
            </a:lvl1pPr>
          </a:lstStyle>
          <a:p>
            <a:endParaRPr lang="en-US" dirty="0"/>
          </a:p>
        </p:txBody>
      </p:sp>
      <p:sp>
        <p:nvSpPr>
          <p:cNvPr id="10" name="Title 1"/>
          <p:cNvSpPr>
            <a:spLocks noGrp="1"/>
          </p:cNvSpPr>
          <p:nvPr>
            <p:ph type="title"/>
          </p:nvPr>
        </p:nvSpPr>
        <p:spPr>
          <a:xfrm>
            <a:off x="0" y="310858"/>
            <a:ext cx="12192000" cy="958349"/>
          </a:xfrm>
          <a:solidFill>
            <a:srgbClr val="F6B11A"/>
          </a:solidFill>
        </p:spPr>
        <p:txBody>
          <a:bodyPr/>
          <a:lstStyle>
            <a:lvl1pPr marL="457200" indent="4763">
              <a:defRPr b="0"/>
            </a:lvl1pPr>
          </a:lstStyle>
          <a:p>
            <a:r>
              <a:rPr lang="en-US" dirty="0"/>
              <a:t>Click to edit Master title style</a:t>
            </a:r>
          </a:p>
        </p:txBody>
      </p:sp>
      <p:sp>
        <p:nvSpPr>
          <p:cNvPr id="12" name="Slide Number Placeholder 5"/>
          <p:cNvSpPr>
            <a:spLocks noGrp="1"/>
          </p:cNvSpPr>
          <p:nvPr>
            <p:ph type="sldNum" sz="quarter" idx="12"/>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1407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Blank">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4"/>
            <a:ext cx="4990070"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58"/>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12090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4"/>
            <a:ext cx="4990070"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58"/>
            <a:ext cx="12192000" cy="958349"/>
          </a:xfrm>
          <a:solidFill>
            <a:schemeClr val="accent2"/>
          </a:solidFill>
        </p:spPr>
        <p:txBody>
          <a:bodyPr/>
          <a:lstStyle>
            <a:lvl1pPr marL="457200"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2064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lvl1pPr>
              <a:defRPr>
                <a:solidFill>
                  <a:schemeClr val="bg1"/>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9E3AB5-2075-4D05-9263-E6829DCFE8AA}" type="slidenum">
              <a:rPr lang="en-US" smtClean="0"/>
              <a:pPr/>
              <a:t>‹#›</a:t>
            </a:fld>
            <a:endParaRPr lang="en-US" dirty="0"/>
          </a:p>
        </p:txBody>
      </p:sp>
      <p:sp>
        <p:nvSpPr>
          <p:cNvPr id="8"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63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58763"/>
            <a:ext cx="10515600" cy="1031875"/>
          </a:xfrm>
          <a:prstGeom prst="rect">
            <a:avLst/>
          </a:prstGeom>
          <a:solidFill>
            <a:srgbClr val="F6B11A"/>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345238"/>
            <a:ext cx="12192000" cy="501650"/>
          </a:xfrm>
          <a:prstGeom prst="rect">
            <a:avLst/>
          </a:prstGeom>
          <a:solidFill>
            <a:srgbClr val="005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3007895" y="6404910"/>
            <a:ext cx="5145505"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398668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53" r:id="rId6"/>
    <p:sldLayoutId id="2147483654" r:id="rId7"/>
    <p:sldLayoutId id="2147483663" r:id="rId8"/>
    <p:sldLayoutId id="2147483659" r:id="rId9"/>
    <p:sldLayoutId id="2147483666" r:id="rId10"/>
    <p:sldLayoutId id="2147483655" r:id="rId11"/>
    <p:sldLayoutId id="2147483656" r:id="rId12"/>
    <p:sldLayoutId id="2147483657" r:id="rId13"/>
    <p:sldLayoutId id="2147483661" r:id="rId14"/>
    <p:sldLayoutId id="2147483664" r:id="rId15"/>
    <p:sldLayoutId id="2147483658" r:id="rId16"/>
  </p:sldLayoutIdLst>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58765"/>
            <a:ext cx="10515600" cy="1031875"/>
          </a:xfrm>
          <a:prstGeom prst="rect">
            <a:avLst/>
          </a:prstGeom>
          <a:solidFill>
            <a:srgbClr val="F6B11A"/>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345238"/>
            <a:ext cx="12192000" cy="501650"/>
          </a:xfrm>
          <a:prstGeom prst="rect">
            <a:avLst/>
          </a:prstGeom>
          <a:solidFill>
            <a:srgbClr val="005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3007897" y="6404912"/>
            <a:ext cx="5145505"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9316995" y="6406238"/>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90713828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Lst>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c.gov/violenceprevention/sexualviolen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taasa.org/crisis-center-locator/" TargetMode="External"/><Relationship Id="rId2" Type="http://schemas.openxmlformats.org/officeDocument/2006/relationships/notesSlide" Target="../notesSlides/notesSlide48.xml"/><Relationship Id="rId1" Type="http://schemas.openxmlformats.org/officeDocument/2006/relationships/slideLayout" Target="../slideLayouts/slideLayout18.xml"/><Relationship Id="rId5" Type="http://schemas.openxmlformats.org/officeDocument/2006/relationships/hyperlink" Target="http://tcfv.org/wp-content/uploads/2019/08/tcfv_srv_directory_2019.pdf" TargetMode="External"/><Relationship Id="rId4" Type="http://schemas.openxmlformats.org/officeDocument/2006/relationships/hyperlink" Target="https://www.texasattorneygeneral.gov/sites/default/files/files/divisions/crime-victims/SATP-Certification-Guide.pdf"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9.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#1</a:t>
            </a:r>
          </a:p>
        </p:txBody>
      </p:sp>
      <p:sp>
        <p:nvSpPr>
          <p:cNvPr id="4" name="Title 3"/>
          <p:cNvSpPr>
            <a:spLocks noGrp="1"/>
          </p:cNvSpPr>
          <p:nvPr>
            <p:ph type="title"/>
          </p:nvPr>
        </p:nvSpPr>
        <p:spPr>
          <a:xfrm>
            <a:off x="187568" y="310858"/>
            <a:ext cx="11793417" cy="5465102"/>
          </a:xfrm>
          <a:ln>
            <a:solidFill>
              <a:schemeClr val="accent1">
                <a:alpha val="80000"/>
              </a:schemeClr>
            </a:solidFill>
          </a:ln>
        </p:spPr>
        <p:txBody>
          <a:bodyPr>
            <a:normAutofit/>
          </a:bodyPr>
          <a:lstStyle/>
          <a:p>
            <a:pPr marL="0"/>
            <a:r>
              <a:rPr lang="en-US" dirty="0"/>
              <a:t>Sexual Harassment, Sexual Assault,</a:t>
            </a:r>
            <a:br>
              <a:rPr lang="en-US" dirty="0"/>
            </a:br>
            <a:r>
              <a:rPr lang="en-US" dirty="0"/>
              <a:t>Dating Violence, and Stalking: </a:t>
            </a:r>
            <a:br>
              <a:rPr lang="en-US" dirty="0"/>
            </a:br>
            <a:r>
              <a:rPr lang="en-US" dirty="0"/>
              <a:t>New State Mandates for</a:t>
            </a:r>
            <a:br>
              <a:rPr lang="en-US" dirty="0"/>
            </a:br>
            <a:r>
              <a:rPr lang="en-US" dirty="0"/>
              <a:t>Postsecondary Educational Institutions</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4"/>
          </p:nvPr>
        </p:nvSpPr>
        <p:spPr/>
        <p:txBody>
          <a:bodyPr/>
          <a:lstStyle/>
          <a:p>
            <a:fld id="{919E3AB5-2075-4D05-9263-E6829DCFE8AA}" type="slidenum">
              <a:rPr lang="en-US" smtClean="0"/>
              <a:pPr/>
              <a:t>1</a:t>
            </a:fld>
            <a:endParaRPr lang="en-US" dirty="0"/>
          </a:p>
        </p:txBody>
      </p:sp>
    </p:spTree>
    <p:extLst>
      <p:ext uri="{BB962C8B-B14F-4D97-AF65-F5344CB8AC3E}">
        <p14:creationId xmlns:p14="http://schemas.microsoft.com/office/powerpoint/2010/main" val="2400640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90451"/>
          </a:xfrm>
        </p:spPr>
        <p:txBody>
          <a:bodyPr>
            <a:normAutofit fontScale="90000"/>
          </a:bodyPr>
          <a:lstStyle/>
          <a:p>
            <a:pPr marL="57150"/>
            <a:r>
              <a:rPr lang="en-US" dirty="0"/>
              <a:t>Definitions of Reportable Conduct</a:t>
            </a:r>
            <a:br>
              <a:rPr lang="en-US" dirty="0"/>
            </a:br>
            <a:r>
              <a:rPr lang="en-US" dirty="0"/>
              <a:t>Sexual Assault</a:t>
            </a:r>
          </a:p>
        </p:txBody>
      </p:sp>
      <p:sp>
        <p:nvSpPr>
          <p:cNvPr id="3" name="Content Placeholder 2"/>
          <p:cNvSpPr>
            <a:spLocks noGrp="1"/>
          </p:cNvSpPr>
          <p:nvPr>
            <p:ph idx="1"/>
          </p:nvPr>
        </p:nvSpPr>
        <p:spPr>
          <a:xfrm>
            <a:off x="810208" y="1661340"/>
            <a:ext cx="10515600" cy="4504372"/>
          </a:xfrm>
        </p:spPr>
        <p:txBody>
          <a:bodyPr>
            <a:normAutofit fontScale="70000" lnSpcReduction="20000"/>
          </a:bodyPr>
          <a:lstStyle/>
          <a:p>
            <a:pPr marL="0" indent="0">
              <a:buNone/>
            </a:pPr>
            <a:r>
              <a:rPr lang="en-US" sz="3400" dirty="0"/>
              <a:t>“Sexual assault” means an offense that meets the definition of rape, fondling, incest, or statutory rape as used in the FBI's Uniform Crime Reporting program:</a:t>
            </a:r>
          </a:p>
          <a:p>
            <a:pPr marL="457200" lvl="1" indent="0">
              <a:spcAft>
                <a:spcPts val="0"/>
              </a:spcAft>
              <a:buNone/>
            </a:pPr>
            <a:br>
              <a:rPr lang="en-US" dirty="0"/>
            </a:br>
            <a:r>
              <a:rPr lang="en-US" dirty="0"/>
              <a:t>(A) “Rape” means the penetration, no matter how slight, of the vagina or anus with any body part or object, or oral penetration by a sex organ of another person, without the consent of the victim.</a:t>
            </a:r>
            <a:br>
              <a:rPr lang="en-US" dirty="0"/>
            </a:br>
            <a:r>
              <a:rPr lang="en-US" dirty="0"/>
              <a:t>(B) “Fondling” means the touching of the private body parts of another person for the purpose of sexual gratification, without the consent of the victim, including instances where the victim is incapable of giving consent because of his/her age or because of his/her temporary or permanent mental incapacity.</a:t>
            </a:r>
            <a:br>
              <a:rPr lang="en-US" dirty="0"/>
            </a:br>
            <a:r>
              <a:rPr lang="en-US" dirty="0"/>
              <a:t>(C) “Incest” means sexual intercourse between persons who are related to each other within the degrees wherein marriage is prohibited by law.</a:t>
            </a:r>
            <a:br>
              <a:rPr lang="en-US" dirty="0"/>
            </a:br>
            <a:r>
              <a:rPr lang="en-US" dirty="0"/>
              <a:t>(D) “Statutory Rape” means sexual intercourse with a person who is under the statutory age of consent.</a:t>
            </a:r>
          </a:p>
          <a:p>
            <a:pPr marL="0" indent="0">
              <a:buNone/>
            </a:pPr>
            <a:endParaRPr lang="en-US" dirty="0"/>
          </a:p>
          <a:p>
            <a:pPr marL="0" indent="0">
              <a:buNone/>
            </a:pPr>
            <a:r>
              <a:rPr lang="en-US" sz="2900" dirty="0"/>
              <a:t>(Citation: 34 </a:t>
            </a:r>
            <a:r>
              <a:rPr lang="en-US" dirty="0"/>
              <a:t>Code of Federal Regulations</a:t>
            </a:r>
            <a:r>
              <a:rPr lang="en-US" sz="2900" dirty="0"/>
              <a:t> (CFR) 668.46)</a:t>
            </a:r>
          </a:p>
        </p:txBody>
      </p:sp>
      <p:sp>
        <p:nvSpPr>
          <p:cNvPr id="4" name="Footer Placeholder 3"/>
          <p:cNvSpPr>
            <a:spLocks noGrp="1"/>
          </p:cNvSpPr>
          <p:nvPr>
            <p:ph type="ftr" sz="quarter" idx="11"/>
          </p:nvPr>
        </p:nvSpPr>
        <p:spPr/>
        <p:txBody>
          <a:bodyPr/>
          <a:lstStyle/>
          <a:p>
            <a:r>
              <a:rPr lang="en-US" dirty="0"/>
              <a:t>Training Slide #10</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05217237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Administrative Penalty Assessment </a:t>
            </a:r>
          </a:p>
        </p:txBody>
      </p:sp>
      <p:sp>
        <p:nvSpPr>
          <p:cNvPr id="3" name="Content Placeholder 2"/>
          <p:cNvSpPr>
            <a:spLocks noGrp="1"/>
          </p:cNvSpPr>
          <p:nvPr>
            <p:ph idx="1"/>
          </p:nvPr>
        </p:nvSpPr>
        <p:spPr>
          <a:xfrm>
            <a:off x="779585" y="1692442"/>
            <a:ext cx="10515600" cy="4504372"/>
          </a:xfrm>
        </p:spPr>
        <p:txBody>
          <a:bodyPr>
            <a:normAutofit/>
          </a:bodyPr>
          <a:lstStyle/>
          <a:p>
            <a:pPr marL="0" indent="0">
              <a:buNone/>
            </a:pPr>
            <a:r>
              <a:rPr lang="en-US" dirty="0">
                <a:latin typeface="+mj-lt"/>
              </a:rPr>
              <a:t>If the THECB assesses an administrative penalty against an institution, the following will occur</a:t>
            </a:r>
            <a:r>
              <a:rPr lang="en-US" dirty="0"/>
              <a:t>:</a:t>
            </a:r>
          </a:p>
          <a:p>
            <a:pPr lvl="1"/>
            <a:r>
              <a:rPr lang="en-US" sz="2300" dirty="0"/>
              <a:t>The THECB will provide the institution with written</a:t>
            </a:r>
            <a:r>
              <a:rPr lang="en-US" sz="2300" b="1" dirty="0"/>
              <a:t> notice </a:t>
            </a:r>
            <a:r>
              <a:rPr lang="en-US" sz="2300" dirty="0"/>
              <a:t>of the THECB’s reasons for assessing the penalty; and</a:t>
            </a:r>
          </a:p>
          <a:p>
            <a:pPr lvl="1"/>
            <a:r>
              <a:rPr lang="en-US" sz="2300" dirty="0"/>
              <a:t>The institution may </a:t>
            </a:r>
            <a:r>
              <a:rPr lang="en-US" sz="2300" b="1" dirty="0"/>
              <a:t>appeal</a:t>
            </a:r>
            <a:r>
              <a:rPr lang="en-US" sz="2300" dirty="0"/>
              <a:t> the penalty.</a:t>
            </a:r>
          </a:p>
          <a:p>
            <a:pPr lvl="2"/>
            <a:r>
              <a:rPr lang="en-US" sz="2300" b="1" dirty="0"/>
              <a:t>Note</a:t>
            </a:r>
            <a:r>
              <a:rPr lang="en-US" sz="2300" dirty="0"/>
              <a:t>: An institution </a:t>
            </a:r>
            <a:r>
              <a:rPr lang="en-US" sz="2300" u="sng" dirty="0"/>
              <a:t>cannot</a:t>
            </a:r>
            <a:r>
              <a:rPr lang="en-US" sz="2300" i="1" dirty="0"/>
              <a:t> </a:t>
            </a:r>
            <a:r>
              <a:rPr lang="en-US" sz="2300" dirty="0"/>
              <a:t>pay the administrative penalty using </a:t>
            </a:r>
            <a:r>
              <a:rPr lang="en-US" sz="2300" i="1" dirty="0"/>
              <a:t>state or federal money.</a:t>
            </a:r>
          </a:p>
          <a:p>
            <a:pPr lvl="1"/>
            <a:r>
              <a:rPr lang="en-US" sz="2300" dirty="0"/>
              <a:t>The THECB will deposit any administrative penalty collected to the credit of a sexual assault program fund.</a:t>
            </a:r>
            <a:endParaRPr lang="en-US" sz="2300" i="1" dirty="0">
              <a:solidFill>
                <a:srgbClr val="FF0000"/>
              </a:solidFill>
            </a:endParaRPr>
          </a:p>
          <a:p>
            <a:pPr lvl="2">
              <a:lnSpc>
                <a:spcPct val="160000"/>
              </a:lnSpc>
            </a:pPr>
            <a:endParaRPr lang="en-US" sz="2200" i="1"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#100</a:t>
            </a:r>
          </a:p>
        </p:txBody>
      </p:sp>
    </p:spTree>
    <p:extLst>
      <p:ext uri="{BB962C8B-B14F-4D97-AF65-F5344CB8AC3E}">
        <p14:creationId xmlns:p14="http://schemas.microsoft.com/office/powerpoint/2010/main" val="3545706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62459"/>
          </a:xfrm>
        </p:spPr>
        <p:txBody>
          <a:bodyPr>
            <a:normAutofit fontScale="90000"/>
          </a:bodyPr>
          <a:lstStyle/>
          <a:p>
            <a:pPr marL="0"/>
            <a:r>
              <a:rPr lang="en-US" dirty="0"/>
              <a:t>Definitions of Reportable Conduct</a:t>
            </a:r>
            <a:br>
              <a:rPr lang="en-US" dirty="0"/>
            </a:br>
            <a:r>
              <a:rPr lang="en-US" dirty="0"/>
              <a:t>Dating Violence</a:t>
            </a:r>
          </a:p>
        </p:txBody>
      </p:sp>
      <p:sp>
        <p:nvSpPr>
          <p:cNvPr id="3" name="Content Placeholder 2"/>
          <p:cNvSpPr>
            <a:spLocks noGrp="1"/>
          </p:cNvSpPr>
          <p:nvPr>
            <p:ph idx="1"/>
          </p:nvPr>
        </p:nvSpPr>
        <p:spPr>
          <a:xfrm>
            <a:off x="800877" y="1596025"/>
            <a:ext cx="10515600" cy="4655485"/>
          </a:xfrm>
        </p:spPr>
        <p:txBody>
          <a:bodyPr>
            <a:normAutofit fontScale="92500" lnSpcReduction="10000"/>
          </a:bodyPr>
          <a:lstStyle/>
          <a:p>
            <a:pPr marL="0" indent="0">
              <a:buNone/>
            </a:pPr>
            <a:r>
              <a:rPr lang="en-US" sz="2400" dirty="0"/>
              <a:t>“Dating violence” means violence committed by a person who is or has been in a social relationship of a romantic or intimate nature with the victim.</a:t>
            </a:r>
            <a:br>
              <a:rPr lang="en-US" sz="2400" dirty="0"/>
            </a:br>
            <a:r>
              <a:rPr lang="en-US" sz="2400" dirty="0"/>
              <a:t>(A) The existence of such a relationship shall be determined based on the reporting party's statement and with consideration of the length of the relationship, the type of relationship, and the frequency of interaction between the persons involved in the relationship.</a:t>
            </a:r>
            <a:br>
              <a:rPr lang="en-US" sz="2400" dirty="0"/>
            </a:br>
            <a:r>
              <a:rPr lang="en-US" sz="2400" dirty="0"/>
              <a:t>(B) For the purposes of this definition—</a:t>
            </a:r>
          </a:p>
          <a:p>
            <a:pPr marL="512763" indent="-512763">
              <a:buNone/>
            </a:pPr>
            <a:r>
              <a:rPr lang="en-US" sz="2400" dirty="0"/>
              <a:t>	(1) Dating violence includes, but is not limited to, sexual or physical abuse or the threat of such abuse.</a:t>
            </a:r>
            <a:br>
              <a:rPr lang="en-US" sz="2400" dirty="0"/>
            </a:br>
            <a:r>
              <a:rPr lang="en-US" sz="2400" dirty="0"/>
              <a:t>(2) Dating violence does not include acts covered under the definition of domestic violence.</a:t>
            </a:r>
          </a:p>
          <a:p>
            <a:pPr marL="0" indent="0">
              <a:buNone/>
            </a:pPr>
            <a:endParaRPr lang="en-US" sz="2600" dirty="0"/>
          </a:p>
          <a:p>
            <a:pPr marL="0" lvl="0" indent="0">
              <a:buNone/>
            </a:pPr>
            <a:r>
              <a:rPr lang="en-US" sz="2200" dirty="0">
                <a:solidFill>
                  <a:srgbClr val="005F84"/>
                </a:solidFill>
              </a:rPr>
              <a:t>(Citation: 34 CFR 668.46)</a:t>
            </a:r>
          </a:p>
        </p:txBody>
      </p:sp>
      <p:sp>
        <p:nvSpPr>
          <p:cNvPr id="4" name="Footer Placeholder 3"/>
          <p:cNvSpPr>
            <a:spLocks noGrp="1"/>
          </p:cNvSpPr>
          <p:nvPr>
            <p:ph type="ftr" sz="quarter" idx="11"/>
          </p:nvPr>
        </p:nvSpPr>
        <p:spPr/>
        <p:txBody>
          <a:bodyPr/>
          <a:lstStyle/>
          <a:p>
            <a:r>
              <a:rPr lang="en-US" dirty="0"/>
              <a:t>Training Slide #11</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205009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109112"/>
          </a:xfrm>
        </p:spPr>
        <p:txBody>
          <a:bodyPr>
            <a:normAutofit fontScale="90000"/>
          </a:bodyPr>
          <a:lstStyle/>
          <a:p>
            <a:pPr marL="0"/>
            <a:r>
              <a:rPr lang="en-US" dirty="0"/>
              <a:t>Definitions of Reportable Conduct</a:t>
            </a:r>
            <a:br>
              <a:rPr lang="en-US" dirty="0"/>
            </a:br>
            <a:r>
              <a:rPr lang="en-US" dirty="0"/>
              <a:t>Stalking</a:t>
            </a:r>
          </a:p>
        </p:txBody>
      </p:sp>
      <p:sp>
        <p:nvSpPr>
          <p:cNvPr id="3" name="Content Placeholder 2"/>
          <p:cNvSpPr>
            <a:spLocks noGrp="1"/>
          </p:cNvSpPr>
          <p:nvPr>
            <p:ph idx="1"/>
          </p:nvPr>
        </p:nvSpPr>
        <p:spPr/>
        <p:txBody>
          <a:bodyPr>
            <a:normAutofit fontScale="85000" lnSpcReduction="10000"/>
          </a:bodyPr>
          <a:lstStyle/>
          <a:p>
            <a:pPr marL="0" indent="0">
              <a:buNone/>
            </a:pPr>
            <a:r>
              <a:rPr lang="en-US" sz="2600" dirty="0"/>
              <a:t>“Stalking” means engaging in a course of conduct directed at a specific person that would cause a reasonable person to fear for the person's safety or the safety of others; or suffer substantial emotional distress. For the purposes of this definition:</a:t>
            </a:r>
            <a:br>
              <a:rPr lang="en-US" sz="2600" dirty="0"/>
            </a:br>
            <a:r>
              <a:rPr lang="en-US" sz="2600" dirty="0"/>
              <a:t>(A) Course of conduct means two or more acts, including, but not limited to, acts in which the stalker directly, indirectly, or through third parties, by any action, method, device, or means, follows, monitors, observes, surveils, threatens, or communicates to or about a person, or interferes with a person's property.</a:t>
            </a:r>
            <a:br>
              <a:rPr lang="en-US" sz="2600" dirty="0"/>
            </a:br>
            <a:r>
              <a:rPr lang="en-US" sz="2600" dirty="0"/>
              <a:t>(B) Reasonable person means a reasonable person under similar circumstances and with similar identities to the victim.</a:t>
            </a:r>
            <a:br>
              <a:rPr lang="en-US" sz="2600" dirty="0"/>
            </a:br>
            <a:r>
              <a:rPr lang="en-US" sz="2600" dirty="0"/>
              <a:t>(C) Substantial emotional distress means significant mental suffering or anguish that may, but does not necessarily, require medical or other professional treatment or counseling.</a:t>
            </a:r>
          </a:p>
          <a:p>
            <a:pPr marL="0" lvl="0" indent="0">
              <a:buNone/>
            </a:pPr>
            <a:endParaRPr lang="en-US" sz="2600" dirty="0">
              <a:solidFill>
                <a:srgbClr val="005F84"/>
              </a:solidFill>
            </a:endParaRPr>
          </a:p>
          <a:p>
            <a:pPr marL="0" lvl="0" indent="0">
              <a:buNone/>
            </a:pPr>
            <a:r>
              <a:rPr lang="en-US" sz="2400" dirty="0">
                <a:solidFill>
                  <a:srgbClr val="005F84"/>
                </a:solidFill>
              </a:rPr>
              <a:t>(Citation: 34 CFR 668.46)</a:t>
            </a:r>
          </a:p>
        </p:txBody>
      </p:sp>
      <p:sp>
        <p:nvSpPr>
          <p:cNvPr id="4" name="Footer Placeholder 3"/>
          <p:cNvSpPr>
            <a:spLocks noGrp="1"/>
          </p:cNvSpPr>
          <p:nvPr>
            <p:ph type="ftr" sz="quarter" idx="11"/>
          </p:nvPr>
        </p:nvSpPr>
        <p:spPr/>
        <p:txBody>
          <a:bodyPr/>
          <a:lstStyle/>
          <a:p>
            <a:r>
              <a:rPr lang="en-US" dirty="0"/>
              <a:t>Training Slide #12</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01369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2041674"/>
          </a:xfrm>
          <a:solidFill>
            <a:schemeClr val="tx1"/>
          </a:solidFill>
          <a:ln>
            <a:solidFill>
              <a:schemeClr val="accent1"/>
            </a:solidFill>
          </a:ln>
        </p:spPr>
        <p:txBody>
          <a:bodyPr>
            <a:normAutofit fontScale="90000"/>
          </a:bodyPr>
          <a:lstStyle/>
          <a:p>
            <a:pPr marL="0"/>
            <a:r>
              <a:rPr lang="en-US" sz="4800" dirty="0">
                <a:solidFill>
                  <a:schemeClr val="bg1"/>
                </a:solidFill>
              </a:rPr>
              <a:t>Policy on Sexual Misconduct, to include Sexual Harassment, Sexual Assault,</a:t>
            </a:r>
            <a:br>
              <a:rPr lang="en-US" sz="4800" dirty="0">
                <a:solidFill>
                  <a:schemeClr val="bg1"/>
                </a:solidFill>
              </a:rPr>
            </a:br>
            <a:r>
              <a:rPr lang="en-US" sz="4800" dirty="0">
                <a:solidFill>
                  <a:schemeClr val="bg1"/>
                </a:solidFill>
              </a:rPr>
              <a:t>Dating Violence, and Stalking</a:t>
            </a:r>
          </a:p>
        </p:txBody>
      </p:sp>
      <p:sp>
        <p:nvSpPr>
          <p:cNvPr id="2" name="Footer Placeholder 1"/>
          <p:cNvSpPr>
            <a:spLocks noGrp="1"/>
          </p:cNvSpPr>
          <p:nvPr>
            <p:ph type="ftr" sz="quarter" idx="11"/>
          </p:nvPr>
        </p:nvSpPr>
        <p:spPr/>
        <p:txBody>
          <a:bodyPr/>
          <a:lstStyle/>
          <a:p>
            <a:r>
              <a:rPr lang="en-US" dirty="0"/>
              <a:t>Training Slide #13</a:t>
            </a:r>
          </a:p>
        </p:txBody>
      </p:sp>
      <p:sp>
        <p:nvSpPr>
          <p:cNvPr id="3" name="Slide Number Placeholder 2"/>
          <p:cNvSpPr>
            <a:spLocks noGrp="1"/>
          </p:cNvSpPr>
          <p:nvPr>
            <p:ph type="sldNum" sz="quarter" idx="4"/>
          </p:nvPr>
        </p:nvSpPr>
        <p:spPr/>
        <p:txBody>
          <a:bodyPr/>
          <a:lstStyle/>
          <a:p>
            <a:fld id="{919E3AB5-2075-4D05-9263-E6829DCFE8AA}" type="slidenum">
              <a:rPr lang="en-US" smtClean="0"/>
              <a:pPr/>
              <a:t>13</a:t>
            </a:fld>
            <a:endParaRPr lang="en-US" dirty="0"/>
          </a:p>
        </p:txBody>
      </p:sp>
    </p:spTree>
    <p:extLst>
      <p:ext uri="{BB962C8B-B14F-4D97-AF65-F5344CB8AC3E}">
        <p14:creationId xmlns:p14="http://schemas.microsoft.com/office/powerpoint/2010/main" val="1616810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Sexual Misconduct Policy Mandates - 1</a:t>
            </a:r>
          </a:p>
        </p:txBody>
      </p:sp>
      <p:sp>
        <p:nvSpPr>
          <p:cNvPr id="3" name="Content Placeholder 2"/>
          <p:cNvSpPr>
            <a:spLocks noGrp="1"/>
          </p:cNvSpPr>
          <p:nvPr>
            <p:ph idx="1"/>
          </p:nvPr>
        </p:nvSpPr>
        <p:spPr>
          <a:xfrm>
            <a:off x="838200" y="1540042"/>
            <a:ext cx="10515600" cy="4585336"/>
          </a:xfrm>
        </p:spPr>
        <p:txBody>
          <a:bodyPr>
            <a:normAutofit fontScale="92500"/>
          </a:bodyPr>
          <a:lstStyle/>
          <a:p>
            <a:r>
              <a:rPr lang="en-US" dirty="0"/>
              <a:t>Each policy </a:t>
            </a:r>
            <a:r>
              <a:rPr lang="en-US" b="1" dirty="0"/>
              <a:t>must</a:t>
            </a:r>
            <a:r>
              <a:rPr lang="en-US" dirty="0"/>
              <a:t> include: </a:t>
            </a:r>
          </a:p>
          <a:p>
            <a:pPr lvl="1"/>
            <a:r>
              <a:rPr lang="en-US" dirty="0"/>
              <a:t>The importance of a victim of sexual harassment, sexual assault, dating violence, or stalking going to a hospital for treatment and preservation of evidence, if applicable, as soon as practicable after the incident</a:t>
            </a:r>
          </a:p>
          <a:p>
            <a:pPr lvl="1"/>
            <a:r>
              <a:rPr lang="en-US" dirty="0"/>
              <a:t>The right of a victim of sexual harassment, sexual assault, dating violence, or stalking to report the incident to the institution and to receive a prompt and equitable resolution of the report</a:t>
            </a:r>
          </a:p>
          <a:p>
            <a:pPr lvl="1"/>
            <a:r>
              <a:rPr lang="en-US" dirty="0"/>
              <a:t>The right of the victim of a crime to choose whether to report the crime to law enforcement, to be assisted by the institution in reporting the crime, or to decline to report the crime to law enforcement</a:t>
            </a:r>
          </a:p>
          <a:p>
            <a:pPr lvl="1"/>
            <a:r>
              <a:rPr lang="en-US" sz="2200" dirty="0">
                <a:sym typeface="Wingdings" panose="05000000000000000000" pitchFamily="2" charset="2"/>
              </a:rPr>
              <a:t>Note: See “Title IX Coordinator Sexual Misconduct Policy Checklist” in the Training Appendix.</a:t>
            </a:r>
            <a:endParaRPr lang="en-US" sz="2200"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#14</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031355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Sexual Misconduct Policy Mandates - 2</a:t>
            </a:r>
          </a:p>
        </p:txBody>
      </p:sp>
      <p:sp>
        <p:nvSpPr>
          <p:cNvPr id="3" name="Content Placeholder 2"/>
          <p:cNvSpPr>
            <a:spLocks noGrp="1"/>
          </p:cNvSpPr>
          <p:nvPr>
            <p:ph idx="1"/>
          </p:nvPr>
        </p:nvSpPr>
        <p:spPr>
          <a:xfrm>
            <a:off x="578499" y="1847952"/>
            <a:ext cx="10926146" cy="3134595"/>
          </a:xfrm>
        </p:spPr>
        <p:txBody>
          <a:bodyPr/>
          <a:lstStyle/>
          <a:p>
            <a:pPr marL="0" indent="0">
              <a:buNone/>
            </a:pPr>
            <a:r>
              <a:rPr lang="en-US" sz="3500" dirty="0"/>
              <a:t>Each institution </a:t>
            </a:r>
            <a:r>
              <a:rPr lang="en-US" sz="3500" b="1" dirty="0"/>
              <a:t>shall</a:t>
            </a:r>
            <a:r>
              <a:rPr lang="en-US" sz="3500" dirty="0"/>
              <a:t> review its sexual harassment, sexual assault, dating violence, or stalking policy at least every two years and shall revise the policy and obtain approval from the institution’s governing board.  </a:t>
            </a:r>
          </a:p>
          <a:p>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Training Slide #15</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299410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Sexual Misconduct Policy Mandates - 3</a:t>
            </a:r>
          </a:p>
        </p:txBody>
      </p:sp>
      <p:sp>
        <p:nvSpPr>
          <p:cNvPr id="3" name="Content Placeholder 2"/>
          <p:cNvSpPr>
            <a:spLocks noGrp="1"/>
          </p:cNvSpPr>
          <p:nvPr>
            <p:ph idx="1"/>
          </p:nvPr>
        </p:nvSpPr>
        <p:spPr>
          <a:xfrm>
            <a:off x="838200" y="1745315"/>
            <a:ext cx="10515600" cy="4504372"/>
          </a:xfrm>
        </p:spPr>
        <p:txBody>
          <a:bodyPr>
            <a:normAutofit/>
          </a:bodyPr>
          <a:lstStyle/>
          <a:p>
            <a:r>
              <a:rPr lang="en-US" sz="3200" dirty="0"/>
              <a:t>Your institution’s policy </a:t>
            </a:r>
            <a:r>
              <a:rPr lang="en-US" sz="3200" b="1" dirty="0"/>
              <a:t>must</a:t>
            </a:r>
            <a:r>
              <a:rPr lang="en-US" sz="3200" dirty="0"/>
              <a:t>:</a:t>
            </a:r>
          </a:p>
          <a:p>
            <a:pPr lvl="1"/>
            <a:r>
              <a:rPr lang="en-US" sz="3200" dirty="0"/>
              <a:t>Be in the student and personnel/faculty handbooks or institutional equivalents </a:t>
            </a:r>
          </a:p>
          <a:p>
            <a:pPr lvl="1"/>
            <a:r>
              <a:rPr lang="en-US" sz="3200" dirty="0"/>
              <a:t>Have a webpage dedicated to the policy</a:t>
            </a:r>
          </a:p>
          <a:p>
            <a:pPr lvl="1"/>
            <a:r>
              <a:rPr lang="en-US" sz="3200" dirty="0"/>
              <a:t>Include a clearly identifiable link on the institution’s homepage</a:t>
            </a:r>
          </a:p>
        </p:txBody>
      </p:sp>
      <p:sp>
        <p:nvSpPr>
          <p:cNvPr id="4" name="Footer Placeholder 3"/>
          <p:cNvSpPr>
            <a:spLocks noGrp="1"/>
          </p:cNvSpPr>
          <p:nvPr>
            <p:ph type="ftr" sz="quarter" idx="11"/>
          </p:nvPr>
        </p:nvSpPr>
        <p:spPr/>
        <p:txBody>
          <a:bodyPr/>
          <a:lstStyle/>
          <a:p>
            <a:r>
              <a:rPr lang="en-US" dirty="0"/>
              <a:t>Training Slide #16</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836234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Sexual Misconduct Policy Mandates - 4</a:t>
            </a:r>
          </a:p>
        </p:txBody>
      </p:sp>
      <p:sp>
        <p:nvSpPr>
          <p:cNvPr id="3" name="Content Placeholder 2"/>
          <p:cNvSpPr>
            <a:spLocks noGrp="1"/>
          </p:cNvSpPr>
          <p:nvPr>
            <p:ph idx="1"/>
          </p:nvPr>
        </p:nvSpPr>
        <p:spPr/>
        <p:txBody>
          <a:bodyPr>
            <a:normAutofit/>
          </a:bodyPr>
          <a:lstStyle/>
          <a:p>
            <a:r>
              <a:rPr lang="en-US" sz="3200" dirty="0"/>
              <a:t>Each institution </a:t>
            </a:r>
            <a:r>
              <a:rPr lang="en-US" sz="3200" b="1" dirty="0"/>
              <a:t>must</a:t>
            </a:r>
            <a:r>
              <a:rPr lang="en-US" sz="3200" dirty="0"/>
              <a:t> require each freshman or undergraduate transfer student to attend an orientation on the institution’s sexual harassment, sexual assault, dating violence, and stalking policy.</a:t>
            </a:r>
          </a:p>
          <a:p>
            <a:pPr lvl="1"/>
            <a:r>
              <a:rPr lang="en-US" sz="2800" dirty="0"/>
              <a:t>Before or during the first semester or term of enrollment</a:t>
            </a:r>
          </a:p>
          <a:p>
            <a:pPr lvl="1"/>
            <a:r>
              <a:rPr lang="en-US" sz="2800" dirty="0"/>
              <a:t>This orientation may be online</a:t>
            </a:r>
          </a:p>
        </p:txBody>
      </p:sp>
      <p:sp>
        <p:nvSpPr>
          <p:cNvPr id="4" name="Footer Placeholder 3"/>
          <p:cNvSpPr>
            <a:spLocks noGrp="1"/>
          </p:cNvSpPr>
          <p:nvPr>
            <p:ph type="ftr" sz="quarter" idx="11"/>
          </p:nvPr>
        </p:nvSpPr>
        <p:spPr>
          <a:xfrm>
            <a:off x="2879449" y="6406235"/>
            <a:ext cx="5303108" cy="365125"/>
          </a:xfrm>
        </p:spPr>
        <p:txBody>
          <a:bodyPr/>
          <a:lstStyle/>
          <a:p>
            <a:r>
              <a:rPr lang="en-US" dirty="0"/>
              <a:t>Training Slide #17</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08730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Sexual Misconduct Policy Protocol</a:t>
            </a:r>
          </a:p>
        </p:txBody>
      </p:sp>
      <p:sp>
        <p:nvSpPr>
          <p:cNvPr id="3" name="Content Placeholder 2"/>
          <p:cNvSpPr>
            <a:spLocks noGrp="1"/>
          </p:cNvSpPr>
          <p:nvPr>
            <p:ph idx="1"/>
          </p:nvPr>
        </p:nvSpPr>
        <p:spPr>
          <a:xfrm>
            <a:off x="567613" y="1549373"/>
            <a:ext cx="10675776" cy="4504372"/>
          </a:xfrm>
        </p:spPr>
        <p:txBody>
          <a:bodyPr/>
          <a:lstStyle/>
          <a:p>
            <a:r>
              <a:rPr lang="en-US" dirty="0"/>
              <a:t>As part of the protocol for responding to reports of sexual harassment, sexual assault, dating violence, or stalking, each institution </a:t>
            </a:r>
            <a:r>
              <a:rPr lang="en-US" b="1" dirty="0"/>
              <a:t>must</a:t>
            </a:r>
            <a:r>
              <a:rPr lang="en-US" dirty="0"/>
              <a:t>: </a:t>
            </a:r>
          </a:p>
          <a:p>
            <a:pPr lvl="1"/>
            <a:r>
              <a:rPr lang="en-US" dirty="0"/>
              <a:t>To the greatest extent practicable based on the number of counselors employed, ensure each alleged victim, alleged perpetrator, and reporters of such incidents has access to counseling provided by a counselor who is not providing counseling to others involved in the incident</a:t>
            </a:r>
          </a:p>
          <a:p>
            <a:pPr lvl="1"/>
            <a:r>
              <a:rPr lang="en-US" dirty="0"/>
              <a:t>Allow an alleged victim or alleged perpetrator to drop a course in which both parties are enrolled without academic penalty</a:t>
            </a:r>
          </a:p>
        </p:txBody>
      </p:sp>
      <p:sp>
        <p:nvSpPr>
          <p:cNvPr id="4" name="Footer Placeholder 3"/>
          <p:cNvSpPr>
            <a:spLocks noGrp="1"/>
          </p:cNvSpPr>
          <p:nvPr>
            <p:ph type="ftr" sz="quarter" idx="11"/>
          </p:nvPr>
        </p:nvSpPr>
        <p:spPr/>
        <p:txBody>
          <a:bodyPr/>
          <a:lstStyle/>
          <a:p>
            <a:r>
              <a:rPr lang="en-US" dirty="0"/>
              <a:t>Training Slide #18</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85950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Sexual Misconduct Outreach Program - 1</a:t>
            </a:r>
          </a:p>
        </p:txBody>
      </p:sp>
      <p:sp>
        <p:nvSpPr>
          <p:cNvPr id="3" name="Content Placeholder 2"/>
          <p:cNvSpPr>
            <a:spLocks noGrp="1"/>
          </p:cNvSpPr>
          <p:nvPr>
            <p:ph idx="1"/>
          </p:nvPr>
        </p:nvSpPr>
        <p:spPr>
          <a:xfrm>
            <a:off x="595604" y="1355929"/>
            <a:ext cx="10675776" cy="5240649"/>
          </a:xfrm>
        </p:spPr>
        <p:txBody>
          <a:bodyPr>
            <a:normAutofit/>
          </a:bodyPr>
          <a:lstStyle/>
          <a:p>
            <a:r>
              <a:rPr lang="en-US" dirty="0"/>
              <a:t>Each institution </a:t>
            </a:r>
            <a:r>
              <a:rPr lang="en-US" b="1" dirty="0"/>
              <a:t>must</a:t>
            </a:r>
            <a:r>
              <a:rPr lang="en-US" dirty="0"/>
              <a:t> develop a comprehensive prevention and outreach program on sexual harassment, sexual assault, dating violence, or stalking for enrolled students and employees which provides:</a:t>
            </a:r>
          </a:p>
          <a:p>
            <a:pPr lvl="1"/>
            <a:r>
              <a:rPr lang="en-US" dirty="0"/>
              <a:t>a range of strategies to prevent sexual harassment, sexual assault, dating violence, or stalking</a:t>
            </a:r>
          </a:p>
          <a:p>
            <a:pPr lvl="1"/>
            <a:r>
              <a:rPr lang="en-US" dirty="0"/>
              <a:t>a public awareness campaign</a:t>
            </a:r>
          </a:p>
          <a:p>
            <a:pPr lvl="1"/>
            <a:r>
              <a:rPr lang="en-US" dirty="0"/>
              <a:t>a victim empowerment program</a:t>
            </a:r>
          </a:p>
          <a:p>
            <a:pPr lvl="1"/>
            <a:r>
              <a:rPr lang="en-US" dirty="0"/>
              <a:t>primary prevention, bystander intervention, and risk reduction strategies</a:t>
            </a:r>
          </a:p>
          <a:p>
            <a:pPr lvl="1">
              <a:spcBef>
                <a:spcPts val="600"/>
              </a:spcBef>
            </a:pPr>
            <a:r>
              <a:rPr lang="en-US" sz="2000" dirty="0">
                <a:sym typeface="Wingdings" panose="05000000000000000000" pitchFamily="2" charset="2"/>
              </a:rPr>
              <a:t>Note: See Centers for Disease Control and Prevention website at:</a:t>
            </a:r>
          </a:p>
          <a:p>
            <a:pPr marL="457200" lvl="1" indent="0">
              <a:buNone/>
            </a:pPr>
            <a:r>
              <a:rPr lang="en-US" sz="2000" dirty="0">
                <a:hlinkClick r:id="rId3"/>
              </a:rPr>
              <a:t>https://www.cdc.gov/violenceprevention/sexualviolence/</a:t>
            </a:r>
            <a:r>
              <a:rPr lang="en-US" sz="2000" dirty="0"/>
              <a:t> </a:t>
            </a:r>
          </a:p>
          <a:p>
            <a:pPr lvl="1"/>
            <a:endParaRPr lang="en-US" sz="2000" dirty="0"/>
          </a:p>
          <a:p>
            <a:endParaRPr lang="en-US" dirty="0"/>
          </a:p>
        </p:txBody>
      </p:sp>
      <p:sp>
        <p:nvSpPr>
          <p:cNvPr id="4" name="Footer Placeholder 3"/>
          <p:cNvSpPr>
            <a:spLocks noGrp="1"/>
          </p:cNvSpPr>
          <p:nvPr>
            <p:ph type="ftr" sz="quarter" idx="11"/>
          </p:nvPr>
        </p:nvSpPr>
        <p:spPr/>
        <p:txBody>
          <a:bodyPr/>
          <a:lstStyle/>
          <a:p>
            <a:r>
              <a:rPr lang="en-US" dirty="0"/>
              <a:t>Training Slide #19</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52479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#2</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4"/>
          </p:nvPr>
        </p:nvSpPr>
        <p:spPr/>
        <p:txBody>
          <a:bodyPr/>
          <a:lstStyle/>
          <a:p>
            <a:fld id="{919E3AB5-2075-4D05-9263-E6829DCFE8AA}" type="slidenum">
              <a:rPr lang="en-US" smtClean="0"/>
              <a:pPr/>
              <a:t>2</a:t>
            </a:fld>
            <a:endParaRPr lang="en-US" dirty="0"/>
          </a:p>
        </p:txBody>
      </p:sp>
      <p:sp>
        <p:nvSpPr>
          <p:cNvPr id="6" name="Title 5">
            <a:extLst>
              <a:ext uri="{FF2B5EF4-FFF2-40B4-BE49-F238E27FC236}">
                <a16:creationId xmlns:a16="http://schemas.microsoft.com/office/drawing/2014/main" id="{968BF143-9024-4866-84F2-852E6E6126B7}"/>
              </a:ext>
            </a:extLst>
          </p:cNvPr>
          <p:cNvSpPr>
            <a:spLocks noGrp="1"/>
          </p:cNvSpPr>
          <p:nvPr>
            <p:ph type="title"/>
          </p:nvPr>
        </p:nvSpPr>
        <p:spPr>
          <a:xfrm>
            <a:off x="0" y="377754"/>
            <a:ext cx="12192000" cy="958349"/>
          </a:xfrm>
        </p:spPr>
        <p:txBody>
          <a:bodyPr/>
          <a:lstStyle/>
          <a:p>
            <a:pPr marL="0"/>
            <a:r>
              <a:rPr lang="en-US" dirty="0"/>
              <a:t>Topics Covered</a:t>
            </a:r>
          </a:p>
        </p:txBody>
      </p:sp>
      <p:sp>
        <p:nvSpPr>
          <p:cNvPr id="7" name="Content Placeholder 5">
            <a:extLst>
              <a:ext uri="{FF2B5EF4-FFF2-40B4-BE49-F238E27FC236}">
                <a16:creationId xmlns:a16="http://schemas.microsoft.com/office/drawing/2014/main" id="{BD35047B-5E7D-41BC-A7DA-BE697C55BB8E}"/>
              </a:ext>
            </a:extLst>
          </p:cNvPr>
          <p:cNvSpPr>
            <a:spLocks noGrp="1"/>
          </p:cNvSpPr>
          <p:nvPr>
            <p:ph sz="half" idx="1"/>
          </p:nvPr>
        </p:nvSpPr>
        <p:spPr>
          <a:xfrm>
            <a:off x="622135" y="1408567"/>
            <a:ext cx="5181600" cy="4351338"/>
          </a:xfrm>
        </p:spPr>
        <p:txBody>
          <a:bodyPr>
            <a:normAutofit fontScale="92500" lnSpcReduction="10000"/>
          </a:bodyPr>
          <a:lstStyle/>
          <a:p>
            <a:pPr>
              <a:lnSpc>
                <a:spcPct val="110000"/>
              </a:lnSpc>
            </a:pPr>
            <a:r>
              <a:rPr lang="en-US" dirty="0"/>
              <a:t>What Postsecondary Institutions Must Do</a:t>
            </a:r>
          </a:p>
          <a:p>
            <a:pPr>
              <a:lnSpc>
                <a:spcPct val="110000"/>
              </a:lnSpc>
            </a:pPr>
            <a:r>
              <a:rPr lang="en-US" dirty="0"/>
              <a:t>Definitions</a:t>
            </a:r>
          </a:p>
          <a:p>
            <a:pPr>
              <a:lnSpc>
                <a:spcPct val="110000"/>
              </a:lnSpc>
            </a:pPr>
            <a:r>
              <a:rPr lang="en-US" dirty="0"/>
              <a:t>Policy Information</a:t>
            </a:r>
          </a:p>
          <a:p>
            <a:pPr>
              <a:lnSpc>
                <a:spcPct val="110000"/>
              </a:lnSpc>
            </a:pPr>
            <a:r>
              <a:rPr lang="en-US" dirty="0"/>
              <a:t>Employee Reporting Requirements</a:t>
            </a:r>
          </a:p>
          <a:p>
            <a:pPr>
              <a:lnSpc>
                <a:spcPct val="110000"/>
              </a:lnSpc>
            </a:pPr>
            <a:r>
              <a:rPr lang="en-US" dirty="0"/>
              <a:t>Confidentiality &amp; Victim Rights</a:t>
            </a:r>
          </a:p>
          <a:p>
            <a:pPr>
              <a:lnSpc>
                <a:spcPct val="110000"/>
              </a:lnSpc>
            </a:pPr>
            <a:r>
              <a:rPr lang="en-US" dirty="0"/>
              <a:t>Consequences of Failing to Report or False Reporting</a:t>
            </a:r>
          </a:p>
          <a:p>
            <a:endParaRPr lang="en-US" dirty="0"/>
          </a:p>
          <a:p>
            <a:endParaRPr lang="en-US" dirty="0"/>
          </a:p>
          <a:p>
            <a:endParaRPr lang="en-US" dirty="0"/>
          </a:p>
        </p:txBody>
      </p:sp>
      <p:sp>
        <p:nvSpPr>
          <p:cNvPr id="8" name="Content Placeholder 3">
            <a:extLst>
              <a:ext uri="{FF2B5EF4-FFF2-40B4-BE49-F238E27FC236}">
                <a16:creationId xmlns:a16="http://schemas.microsoft.com/office/drawing/2014/main" id="{FA7B0286-68BE-44E8-90C2-82ABC23B332B}"/>
              </a:ext>
            </a:extLst>
          </p:cNvPr>
          <p:cNvSpPr txBox="1">
            <a:spLocks/>
          </p:cNvSpPr>
          <p:nvPr/>
        </p:nvSpPr>
        <p:spPr>
          <a:xfrm>
            <a:off x="6095999" y="1372335"/>
            <a:ext cx="5181600" cy="4351338"/>
          </a:xfrm>
          <a:prstGeom prst="rect">
            <a:avLst/>
          </a:prstGeom>
        </p:spPr>
        <p:txBody>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600"/>
              </a:spcAft>
            </a:pPr>
            <a:r>
              <a:rPr lang="en-US" dirty="0"/>
              <a:t>Retaliation</a:t>
            </a:r>
          </a:p>
          <a:p>
            <a:pPr>
              <a:spcBef>
                <a:spcPts val="0"/>
              </a:spcBef>
              <a:spcAft>
                <a:spcPts val="600"/>
              </a:spcAft>
            </a:pPr>
            <a:r>
              <a:rPr lang="en-US" dirty="0"/>
              <a:t>Remedies and Support Services</a:t>
            </a:r>
          </a:p>
          <a:p>
            <a:pPr>
              <a:spcBef>
                <a:spcPts val="0"/>
              </a:spcBef>
              <a:spcAft>
                <a:spcPts val="600"/>
              </a:spcAft>
            </a:pPr>
            <a:r>
              <a:rPr lang="en-US" dirty="0"/>
              <a:t>Administrative Reporting Requirements</a:t>
            </a:r>
          </a:p>
          <a:p>
            <a:pPr>
              <a:spcBef>
                <a:spcPts val="0"/>
              </a:spcBef>
              <a:spcAft>
                <a:spcPts val="600"/>
              </a:spcAft>
            </a:pPr>
            <a:r>
              <a:rPr lang="en-US" dirty="0"/>
              <a:t>Disciplinary Process</a:t>
            </a:r>
          </a:p>
          <a:p>
            <a:pPr>
              <a:spcBef>
                <a:spcPts val="0"/>
              </a:spcBef>
              <a:spcAft>
                <a:spcPts val="600"/>
              </a:spcAft>
            </a:pPr>
            <a:r>
              <a:rPr lang="en-US" dirty="0"/>
              <a:t>Withdrawal and Graduation</a:t>
            </a:r>
          </a:p>
          <a:p>
            <a:pPr>
              <a:spcBef>
                <a:spcPts val="0"/>
              </a:spcBef>
              <a:spcAft>
                <a:spcPts val="600"/>
              </a:spcAft>
            </a:pPr>
            <a:r>
              <a:rPr lang="en-US" dirty="0"/>
              <a:t>Other Institutional Duties</a:t>
            </a:r>
          </a:p>
          <a:p>
            <a:endParaRPr lang="en-US" dirty="0"/>
          </a:p>
        </p:txBody>
      </p:sp>
      <p:sp>
        <p:nvSpPr>
          <p:cNvPr id="9" name="TextBox 8">
            <a:extLst>
              <a:ext uri="{FF2B5EF4-FFF2-40B4-BE49-F238E27FC236}">
                <a16:creationId xmlns:a16="http://schemas.microsoft.com/office/drawing/2014/main" id="{B16D46EB-E1C6-4C5F-BDAA-A21E55EAA688}"/>
              </a:ext>
            </a:extLst>
          </p:cNvPr>
          <p:cNvSpPr txBox="1"/>
          <p:nvPr/>
        </p:nvSpPr>
        <p:spPr>
          <a:xfrm>
            <a:off x="424069" y="5759905"/>
            <a:ext cx="11343861" cy="646331"/>
          </a:xfrm>
          <a:prstGeom prst="rect">
            <a:avLst/>
          </a:prstGeom>
          <a:noFill/>
        </p:spPr>
        <p:txBody>
          <a:bodyPr wrap="square" rtlCol="0">
            <a:spAutoFit/>
          </a:bodyPr>
          <a:lstStyle/>
          <a:p>
            <a:r>
              <a:rPr lang="en-US" dirty="0"/>
              <a:t>Note: In compliance with Senate Bill 212 and House Bill 1735, 86th Texas Legislature, this training was developed by the Title IX Training Advisory Committee in November 2019. </a:t>
            </a:r>
            <a:r>
              <a:rPr lang="en-US" dirty="0">
                <a:highlight>
                  <a:srgbClr val="FFFF00"/>
                </a:highlight>
              </a:rPr>
              <a:t>Updated information is noted.</a:t>
            </a:r>
          </a:p>
        </p:txBody>
      </p:sp>
    </p:spTree>
    <p:extLst>
      <p:ext uri="{BB962C8B-B14F-4D97-AF65-F5344CB8AC3E}">
        <p14:creationId xmlns:p14="http://schemas.microsoft.com/office/powerpoint/2010/main" val="356218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1477"/>
            <a:ext cx="12192000" cy="958349"/>
          </a:xfrm>
        </p:spPr>
        <p:txBody>
          <a:bodyPr/>
          <a:lstStyle/>
          <a:p>
            <a:pPr marL="0"/>
            <a:r>
              <a:rPr lang="en-US" dirty="0"/>
              <a:t>Sexual Misconduct Outreach Program - 2</a:t>
            </a:r>
          </a:p>
        </p:txBody>
      </p:sp>
      <p:sp>
        <p:nvSpPr>
          <p:cNvPr id="3" name="Content Placeholder 2"/>
          <p:cNvSpPr>
            <a:spLocks noGrp="1"/>
          </p:cNvSpPr>
          <p:nvPr>
            <p:ph idx="1"/>
          </p:nvPr>
        </p:nvSpPr>
        <p:spPr/>
        <p:txBody>
          <a:bodyPr/>
          <a:lstStyle/>
          <a:p>
            <a:r>
              <a:rPr lang="en-US" dirty="0"/>
              <a:t>This program shall also provide information regarding the protocol for reporting incidents of sexual harassment, sexual assault, dating violence, or stalking, including the name, office location, and contact information for the Title IX Coordinator and which must:</a:t>
            </a:r>
          </a:p>
          <a:p>
            <a:pPr lvl="1"/>
            <a:r>
              <a:rPr lang="en-US" dirty="0"/>
              <a:t>Email the information to students at the beginning of the semester or term</a:t>
            </a:r>
          </a:p>
          <a:p>
            <a:pPr lvl="1"/>
            <a:r>
              <a:rPr lang="en-US" dirty="0"/>
              <a:t>Include the information in orientation which may be online</a:t>
            </a:r>
          </a:p>
        </p:txBody>
      </p:sp>
      <p:sp>
        <p:nvSpPr>
          <p:cNvPr id="4" name="Footer Placeholder 3"/>
          <p:cNvSpPr>
            <a:spLocks noGrp="1"/>
          </p:cNvSpPr>
          <p:nvPr>
            <p:ph type="ftr" sz="quarter" idx="11"/>
          </p:nvPr>
        </p:nvSpPr>
        <p:spPr/>
        <p:txBody>
          <a:bodyPr/>
          <a:lstStyle/>
          <a:p>
            <a:r>
              <a:rPr lang="en-US" dirty="0"/>
              <a:t>Training Slide #20</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711994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#21</a:t>
            </a:r>
          </a:p>
        </p:txBody>
      </p:sp>
      <p:sp>
        <p:nvSpPr>
          <p:cNvPr id="2" name="Title 1"/>
          <p:cNvSpPr>
            <a:spLocks noGrp="1"/>
          </p:cNvSpPr>
          <p:nvPr>
            <p:ph type="title"/>
          </p:nvPr>
        </p:nvSpPr>
        <p:spPr/>
        <p:txBody>
          <a:bodyPr/>
          <a:lstStyle/>
          <a:p>
            <a:pPr marL="0"/>
            <a:r>
              <a:rPr lang="en-US" dirty="0"/>
              <a:t>Equal Access - 1</a:t>
            </a:r>
          </a:p>
        </p:txBody>
      </p:sp>
      <p:sp>
        <p:nvSpPr>
          <p:cNvPr id="3" name="Content Placeholder 2"/>
          <p:cNvSpPr>
            <a:spLocks noGrp="1"/>
          </p:cNvSpPr>
          <p:nvPr>
            <p:ph idx="1"/>
          </p:nvPr>
        </p:nvSpPr>
        <p:spPr/>
        <p:txBody>
          <a:bodyPr>
            <a:normAutofit/>
          </a:bodyPr>
          <a:lstStyle/>
          <a:p>
            <a:pPr marL="0" indent="0">
              <a:buNone/>
            </a:pPr>
            <a:r>
              <a:rPr lang="en-US" dirty="0"/>
              <a:t>Postsecondary educational institutions shall ensure equal access for disabled employees and students.</a:t>
            </a:r>
          </a:p>
          <a:p>
            <a:pPr lvl="1"/>
            <a:r>
              <a:rPr lang="en-US" sz="2800" dirty="0"/>
              <a:t>Institutions shall make reasonable efforts to consult with the disability services office of the institution and/or advocacy groups to ensure access for disabled (</a:t>
            </a:r>
            <a:r>
              <a:rPr lang="en-US" sz="2800" i="1" dirty="0"/>
              <a:t>differently-abled</a:t>
            </a:r>
            <a:r>
              <a:rPr lang="en-US" sz="2800" dirty="0"/>
              <a:t>) students and employees.</a:t>
            </a:r>
          </a:p>
          <a:p>
            <a:pPr lvl="1"/>
            <a:r>
              <a:rPr lang="en-US" sz="2800" dirty="0"/>
              <a:t>Institutions should ensure websites, policies, and forms are accessible to disabled (</a:t>
            </a:r>
            <a:r>
              <a:rPr lang="en-US" sz="2800" i="1" dirty="0"/>
              <a:t>differently-abled</a:t>
            </a:r>
            <a:r>
              <a:rPr lang="en-US" sz="2800" dirty="0"/>
              <a:t>) employees and students.</a:t>
            </a:r>
          </a:p>
          <a:p>
            <a:pPr lvl="1"/>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13687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Equal Access - 2</a:t>
            </a:r>
          </a:p>
        </p:txBody>
      </p:sp>
      <p:sp>
        <p:nvSpPr>
          <p:cNvPr id="3" name="Content Placeholder 2"/>
          <p:cNvSpPr>
            <a:spLocks noGrp="1"/>
          </p:cNvSpPr>
          <p:nvPr>
            <p:ph idx="1"/>
          </p:nvPr>
        </p:nvSpPr>
        <p:spPr>
          <a:xfrm>
            <a:off x="1446244" y="1530711"/>
            <a:ext cx="9088017" cy="4504372"/>
          </a:xfrm>
        </p:spPr>
        <p:txBody>
          <a:bodyPr>
            <a:normAutofit/>
          </a:bodyPr>
          <a:lstStyle/>
          <a:p>
            <a:pPr marL="0" indent="0">
              <a:buNone/>
            </a:pPr>
            <a:r>
              <a:rPr lang="en-US" i="1" dirty="0">
                <a:latin typeface="+mj-lt"/>
              </a:rPr>
              <a:t>Example: A student who is blind wishes to report an incident to the Title IX Coordinator.</a:t>
            </a:r>
          </a:p>
          <a:p>
            <a:pPr marL="0" indent="0">
              <a:buNone/>
            </a:pPr>
            <a:endParaRPr lang="en-US" i="1" dirty="0">
              <a:latin typeface="+mj-lt"/>
            </a:endParaRPr>
          </a:p>
          <a:p>
            <a:pPr marL="0" indent="0">
              <a:buNone/>
            </a:pPr>
            <a:r>
              <a:rPr lang="en-US" b="1" i="1" dirty="0">
                <a:latin typeface="+mj-lt"/>
              </a:rPr>
              <a:t>The Title IX Coordinator must ensure the student has equal access to reporting forms, websites, and policies.  </a:t>
            </a:r>
          </a:p>
          <a:p>
            <a:pPr marL="0" indent="0">
              <a:lnSpc>
                <a:spcPct val="160000"/>
              </a:lnSpc>
              <a:buNone/>
            </a:pPr>
            <a:endParaRPr lang="en-US" sz="2400" i="1" dirty="0">
              <a:latin typeface="+mj-lt"/>
            </a:endParaRPr>
          </a:p>
          <a:p>
            <a:pPr marL="0" indent="0">
              <a:lnSpc>
                <a:spcPct val="160000"/>
              </a:lnSpc>
              <a:buNone/>
            </a:pPr>
            <a:endParaRPr lang="en-US" sz="2400" i="1" dirty="0">
              <a:latin typeface="+mj-lt"/>
            </a:endParaRPr>
          </a:p>
          <a:p>
            <a:pPr marL="0" indent="0">
              <a:lnSpc>
                <a:spcPct val="160000"/>
              </a:lnSpc>
              <a:buNone/>
            </a:pPr>
            <a:endParaRPr lang="en-US" sz="2400" i="1" dirty="0"/>
          </a:p>
          <a:p>
            <a:pPr lvl="1"/>
            <a:endParaRPr lang="en-US" dirty="0"/>
          </a:p>
          <a:p>
            <a:pPr lvl="1"/>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a:xfrm>
            <a:off x="2821263" y="6406236"/>
            <a:ext cx="5303108" cy="365125"/>
          </a:xfrm>
        </p:spPr>
        <p:txBody>
          <a:bodyPr/>
          <a:lstStyle/>
          <a:p>
            <a:r>
              <a:rPr lang="en-US" dirty="0"/>
              <a:t>Training Slide #22</a:t>
            </a:r>
          </a:p>
        </p:txBody>
      </p:sp>
    </p:spTree>
    <p:extLst>
      <p:ext uri="{BB962C8B-B14F-4D97-AF65-F5344CB8AC3E}">
        <p14:creationId xmlns:p14="http://schemas.microsoft.com/office/powerpoint/2010/main" val="2663707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Employee Reporting Requirements</a:t>
            </a:r>
          </a:p>
        </p:txBody>
      </p:sp>
      <p:sp>
        <p:nvSpPr>
          <p:cNvPr id="2" name="Footer Placeholder 1"/>
          <p:cNvSpPr>
            <a:spLocks noGrp="1"/>
          </p:cNvSpPr>
          <p:nvPr>
            <p:ph type="ftr" sz="quarter" idx="11"/>
          </p:nvPr>
        </p:nvSpPr>
        <p:spPr/>
        <p:txBody>
          <a:bodyPr/>
          <a:lstStyle/>
          <a:p>
            <a:r>
              <a:rPr lang="en-US" dirty="0"/>
              <a:t>Training Slide #23</a:t>
            </a:r>
          </a:p>
        </p:txBody>
      </p:sp>
      <p:sp>
        <p:nvSpPr>
          <p:cNvPr id="3" name="Slide Number Placeholder 2"/>
          <p:cNvSpPr>
            <a:spLocks noGrp="1"/>
          </p:cNvSpPr>
          <p:nvPr>
            <p:ph type="sldNum" sz="quarter" idx="4"/>
          </p:nvPr>
        </p:nvSpPr>
        <p:spPr/>
        <p:txBody>
          <a:bodyPr/>
          <a:lstStyle/>
          <a:p>
            <a:fld id="{919E3AB5-2075-4D05-9263-E6829DCFE8AA}" type="slidenum">
              <a:rPr lang="en-US" smtClean="0"/>
              <a:pPr/>
              <a:t>23</a:t>
            </a:fld>
            <a:endParaRPr lang="en-US" dirty="0"/>
          </a:p>
        </p:txBody>
      </p:sp>
    </p:spTree>
    <p:extLst>
      <p:ext uri="{BB962C8B-B14F-4D97-AF65-F5344CB8AC3E}">
        <p14:creationId xmlns:p14="http://schemas.microsoft.com/office/powerpoint/2010/main" val="4171423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4411"/>
            <a:ext cx="12192000" cy="958349"/>
          </a:xfrm>
        </p:spPr>
        <p:txBody>
          <a:bodyPr/>
          <a:lstStyle/>
          <a:p>
            <a:pPr marL="0"/>
            <a:r>
              <a:rPr lang="en-US" dirty="0"/>
              <a:t>New Reporting Requirements - 1</a:t>
            </a:r>
          </a:p>
        </p:txBody>
      </p:sp>
      <p:sp>
        <p:nvSpPr>
          <p:cNvPr id="3" name="Content Placeholder 2"/>
          <p:cNvSpPr>
            <a:spLocks noGrp="1"/>
          </p:cNvSpPr>
          <p:nvPr>
            <p:ph idx="1"/>
          </p:nvPr>
        </p:nvSpPr>
        <p:spPr/>
        <p:txBody>
          <a:bodyPr>
            <a:normAutofit/>
          </a:bodyPr>
          <a:lstStyle/>
          <a:p>
            <a:r>
              <a:rPr lang="en-US" dirty="0">
                <a:solidFill>
                  <a:schemeClr val="accent3">
                    <a:lumMod val="75000"/>
                  </a:schemeClr>
                </a:solidFill>
              </a:rPr>
              <a:t>All employees</a:t>
            </a:r>
            <a:r>
              <a:rPr lang="en-US" dirty="0"/>
              <a:t>* must promptly report to the institution’s Title IX coordinator or deputy coordinator:</a:t>
            </a:r>
          </a:p>
          <a:p>
            <a:pPr lvl="1"/>
            <a:r>
              <a:rPr lang="en-US" dirty="0">
                <a:solidFill>
                  <a:schemeClr val="accent3">
                    <a:lumMod val="75000"/>
                  </a:schemeClr>
                </a:solidFill>
              </a:rPr>
              <a:t>Observations witnessed </a:t>
            </a:r>
            <a:r>
              <a:rPr lang="en-US" dirty="0"/>
              <a:t>or </a:t>
            </a:r>
            <a:r>
              <a:rPr lang="en-US" dirty="0">
                <a:solidFill>
                  <a:schemeClr val="accent3">
                    <a:lumMod val="75000"/>
                  </a:schemeClr>
                </a:solidFill>
              </a:rPr>
              <a:t>information received </a:t>
            </a:r>
            <a:r>
              <a:rPr lang="en-US" dirty="0"/>
              <a:t>while in the </a:t>
            </a:r>
            <a:r>
              <a:rPr lang="en-US" dirty="0">
                <a:solidFill>
                  <a:schemeClr val="accent3">
                    <a:lumMod val="75000"/>
                  </a:schemeClr>
                </a:solidFill>
              </a:rPr>
              <a:t>course and scope </a:t>
            </a:r>
            <a:r>
              <a:rPr lang="en-US" dirty="0"/>
              <a:t>of their employment; </a:t>
            </a:r>
          </a:p>
          <a:p>
            <a:pPr lvl="1"/>
            <a:r>
              <a:rPr lang="en-US" dirty="0"/>
              <a:t>That the employee </a:t>
            </a:r>
            <a:r>
              <a:rPr lang="en-US" dirty="0">
                <a:solidFill>
                  <a:schemeClr val="accent3">
                    <a:lumMod val="75000"/>
                  </a:schemeClr>
                </a:solidFill>
              </a:rPr>
              <a:t>reasonably believes </a:t>
            </a:r>
            <a:r>
              <a:rPr lang="en-US" dirty="0"/>
              <a:t>constitutes an incident of sexual harassment, sexual assault, dating violence, or stalking;</a:t>
            </a:r>
          </a:p>
          <a:p>
            <a:pPr lvl="1"/>
            <a:r>
              <a:rPr lang="en-US" dirty="0"/>
              <a:t>Committed </a:t>
            </a:r>
            <a:r>
              <a:rPr lang="en-US" dirty="0">
                <a:solidFill>
                  <a:schemeClr val="accent3">
                    <a:lumMod val="75000"/>
                  </a:schemeClr>
                </a:solidFill>
              </a:rPr>
              <a:t>by or against</a:t>
            </a:r>
          </a:p>
          <a:p>
            <a:pPr lvl="2"/>
            <a:r>
              <a:rPr lang="en-US" dirty="0"/>
              <a:t>A </a:t>
            </a:r>
            <a:r>
              <a:rPr lang="en-US" dirty="0">
                <a:solidFill>
                  <a:schemeClr val="accent3">
                    <a:lumMod val="75000"/>
                  </a:schemeClr>
                </a:solidFill>
              </a:rPr>
              <a:t>student</a:t>
            </a:r>
            <a:r>
              <a:rPr lang="en-US" dirty="0"/>
              <a:t> who was enrolled at the institution at the time of the incident  </a:t>
            </a:r>
          </a:p>
          <a:p>
            <a:pPr lvl="2"/>
            <a:r>
              <a:rPr lang="en-US" dirty="0"/>
              <a:t>An </a:t>
            </a:r>
            <a:r>
              <a:rPr lang="en-US" dirty="0">
                <a:solidFill>
                  <a:schemeClr val="accent3">
                    <a:lumMod val="75000"/>
                  </a:schemeClr>
                </a:solidFill>
              </a:rPr>
              <a:t>employee</a:t>
            </a:r>
            <a:r>
              <a:rPr lang="en-US" dirty="0"/>
              <a:t> employed by the institution at the time of the incident</a:t>
            </a:r>
          </a:p>
          <a:p>
            <a:pPr marL="0" indent="0">
              <a:buNone/>
            </a:pPr>
            <a:r>
              <a:rPr lang="en-US" dirty="0"/>
              <a:t>*</a:t>
            </a:r>
            <a:r>
              <a:rPr lang="en-US" sz="1600" dirty="0"/>
              <a:t> </a:t>
            </a:r>
            <a:r>
              <a:rPr lang="en-US" sz="2400" dirty="0">
                <a:solidFill>
                  <a:srgbClr val="FF0000"/>
                </a:solidFill>
              </a:rPr>
              <a:t>Four categories of employees are excepted from mandatory reporting.</a:t>
            </a:r>
            <a:endParaRPr lang="en-US" dirty="0">
              <a:solidFill>
                <a:srgbClr val="FF0000"/>
              </a:solidFill>
            </a:endParaRPr>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a:t>Training Slide #24</a:t>
            </a:r>
          </a:p>
        </p:txBody>
      </p:sp>
      <p:sp>
        <p:nvSpPr>
          <p:cNvPr id="5" name="Slide Number Placeholder 4"/>
          <p:cNvSpPr>
            <a:spLocks noGrp="1"/>
          </p:cNvSpPr>
          <p:nvPr>
            <p:ph type="sldNum" sz="quarter" idx="4"/>
          </p:nvPr>
        </p:nvSpPr>
        <p:spPr/>
        <p:txBody>
          <a:bodyPr/>
          <a:lstStyle/>
          <a:p>
            <a:fld id="{919E3AB5-2075-4D05-9263-E6829DCFE8AA}" type="slidenum">
              <a:rPr lang="en-US" smtClean="0"/>
              <a:pPr/>
              <a:t>24</a:t>
            </a:fld>
            <a:endParaRPr lang="en-US" dirty="0"/>
          </a:p>
        </p:txBody>
      </p:sp>
    </p:spTree>
    <p:extLst>
      <p:ext uri="{BB962C8B-B14F-4D97-AF65-F5344CB8AC3E}">
        <p14:creationId xmlns:p14="http://schemas.microsoft.com/office/powerpoint/2010/main" val="171086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New Reporting Requirements - 2</a:t>
            </a:r>
          </a:p>
        </p:txBody>
      </p:sp>
      <p:sp>
        <p:nvSpPr>
          <p:cNvPr id="3" name="Content Placeholder 2"/>
          <p:cNvSpPr>
            <a:spLocks noGrp="1"/>
          </p:cNvSpPr>
          <p:nvPr>
            <p:ph idx="1"/>
          </p:nvPr>
        </p:nvSpPr>
        <p:spPr>
          <a:xfrm>
            <a:off x="838200" y="1540042"/>
            <a:ext cx="10145617" cy="4504372"/>
          </a:xfrm>
        </p:spPr>
        <p:txBody>
          <a:bodyPr>
            <a:normAutofit fontScale="92500"/>
          </a:bodyPr>
          <a:lstStyle/>
          <a:p>
            <a:pPr marL="457200" lvl="1" indent="0">
              <a:buNone/>
            </a:pPr>
            <a:r>
              <a:rPr lang="en-US" sz="2600" i="1" dirty="0"/>
              <a:t>Example: An accountant in the business office is out to eat at a restaurant with friends on a Saturday evening. During dinner, the accountant overhears someone from the next table talking about working at your institution and being groped by their supervisor.   Does the accountant have to report to the Title IX Coordinator? </a:t>
            </a:r>
          </a:p>
          <a:p>
            <a:pPr marL="457200" lvl="1" indent="0">
              <a:buNone/>
            </a:pPr>
            <a:endParaRPr lang="en-US" sz="2600" dirty="0"/>
          </a:p>
          <a:p>
            <a:pPr marL="457200" lvl="1" indent="0">
              <a:buNone/>
            </a:pPr>
            <a:r>
              <a:rPr lang="en-US" sz="2600" b="1" i="1" dirty="0"/>
              <a:t>The Texas law would not require the accountant to report, because the accountant was engaged in a personal activity at the time they heard the information and was not performing duties to further the institution’s interests.  However, the institution’s policy may impose different requirements.</a:t>
            </a:r>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a:t>Training Slide #25</a:t>
            </a:r>
          </a:p>
        </p:txBody>
      </p:sp>
      <p:sp>
        <p:nvSpPr>
          <p:cNvPr id="5" name="Slide Number Placeholder 4"/>
          <p:cNvSpPr>
            <a:spLocks noGrp="1"/>
          </p:cNvSpPr>
          <p:nvPr>
            <p:ph type="sldNum" sz="quarter" idx="4"/>
          </p:nvPr>
        </p:nvSpPr>
        <p:spPr/>
        <p:txBody>
          <a:bodyPr/>
          <a:lstStyle/>
          <a:p>
            <a:fld id="{919E3AB5-2075-4D05-9263-E6829DCFE8AA}" type="slidenum">
              <a:rPr lang="en-US" smtClean="0"/>
              <a:pPr/>
              <a:t>25</a:t>
            </a:fld>
            <a:endParaRPr lang="en-US" dirty="0"/>
          </a:p>
        </p:txBody>
      </p:sp>
    </p:spTree>
    <p:extLst>
      <p:ext uri="{BB962C8B-B14F-4D97-AF65-F5344CB8AC3E}">
        <p14:creationId xmlns:p14="http://schemas.microsoft.com/office/powerpoint/2010/main" val="2291530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must be reported by an employee? - 1</a:t>
            </a:r>
          </a:p>
        </p:txBody>
      </p:sp>
      <p:sp>
        <p:nvSpPr>
          <p:cNvPr id="3" name="Content Placeholder 2"/>
          <p:cNvSpPr>
            <a:spLocks noGrp="1"/>
          </p:cNvSpPr>
          <p:nvPr>
            <p:ph idx="1"/>
          </p:nvPr>
        </p:nvSpPr>
        <p:spPr>
          <a:xfrm>
            <a:off x="838200" y="1652009"/>
            <a:ext cx="10515600" cy="4504372"/>
          </a:xfrm>
        </p:spPr>
        <p:txBody>
          <a:bodyPr/>
          <a:lstStyle/>
          <a:p>
            <a:r>
              <a:rPr lang="en-US" dirty="0">
                <a:solidFill>
                  <a:srgbClr val="FF0000"/>
                </a:solidFill>
              </a:rPr>
              <a:t>ALL INFORMATION</a:t>
            </a:r>
            <a:r>
              <a:rPr lang="en-US" dirty="0"/>
              <a:t>,</a:t>
            </a:r>
            <a:r>
              <a:rPr lang="en-US" dirty="0">
                <a:solidFill>
                  <a:srgbClr val="0070C0"/>
                </a:solidFill>
              </a:rPr>
              <a:t> </a:t>
            </a:r>
            <a:r>
              <a:rPr lang="en-US" dirty="0"/>
              <a:t>unless the report is made to an employee who is designated or licensed to maintain confidentiality.</a:t>
            </a:r>
          </a:p>
          <a:p>
            <a:r>
              <a:rPr lang="en-US" dirty="0"/>
              <a:t>An employee must report: </a:t>
            </a:r>
          </a:p>
          <a:p>
            <a:pPr lvl="1"/>
            <a:r>
              <a:rPr lang="en-US" dirty="0"/>
              <a:t>All information relevant to the incident known to the employee </a:t>
            </a:r>
          </a:p>
          <a:p>
            <a:pPr lvl="2"/>
            <a:r>
              <a:rPr lang="en-US" dirty="0"/>
              <a:t>Regardless of when or where the incident occurred</a:t>
            </a:r>
          </a:p>
          <a:p>
            <a:pPr lvl="2"/>
            <a:r>
              <a:rPr lang="en-US" dirty="0"/>
              <a:t>For purposes of the institution’s investigation</a:t>
            </a:r>
          </a:p>
          <a:p>
            <a:pPr lvl="2"/>
            <a:r>
              <a:rPr lang="en-US" dirty="0"/>
              <a:t>To redress the incident via interim measures or other forms of support</a:t>
            </a:r>
          </a:p>
          <a:p>
            <a:pPr lvl="2"/>
            <a:r>
              <a:rPr lang="en-US" dirty="0"/>
              <a:t>To convey an alleged victim’s request for confidentiality</a:t>
            </a:r>
          </a:p>
        </p:txBody>
      </p:sp>
      <p:sp>
        <p:nvSpPr>
          <p:cNvPr id="4" name="Footer Placeholder 3"/>
          <p:cNvSpPr>
            <a:spLocks noGrp="1"/>
          </p:cNvSpPr>
          <p:nvPr>
            <p:ph type="ftr" sz="quarter" idx="11"/>
          </p:nvPr>
        </p:nvSpPr>
        <p:spPr/>
        <p:txBody>
          <a:bodyPr/>
          <a:lstStyle/>
          <a:p>
            <a:r>
              <a:rPr lang="en-US" dirty="0"/>
              <a:t>Training Slide #26</a:t>
            </a:r>
          </a:p>
        </p:txBody>
      </p:sp>
      <p:sp>
        <p:nvSpPr>
          <p:cNvPr id="5" name="Slide Number Placeholder 4"/>
          <p:cNvSpPr>
            <a:spLocks noGrp="1"/>
          </p:cNvSpPr>
          <p:nvPr>
            <p:ph type="sldNum" sz="quarter" idx="4"/>
          </p:nvPr>
        </p:nvSpPr>
        <p:spPr/>
        <p:txBody>
          <a:bodyPr/>
          <a:lstStyle/>
          <a:p>
            <a:fld id="{919E3AB5-2075-4D05-9263-E6829DCFE8AA}" type="slidenum">
              <a:rPr lang="en-US" smtClean="0"/>
              <a:pPr/>
              <a:t>26</a:t>
            </a:fld>
            <a:endParaRPr lang="en-US" dirty="0"/>
          </a:p>
        </p:txBody>
      </p:sp>
    </p:spTree>
    <p:extLst>
      <p:ext uri="{BB962C8B-B14F-4D97-AF65-F5344CB8AC3E}">
        <p14:creationId xmlns:p14="http://schemas.microsoft.com/office/powerpoint/2010/main" val="185628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must be reported by an employee? - 2</a:t>
            </a:r>
          </a:p>
        </p:txBody>
      </p:sp>
      <p:sp>
        <p:nvSpPr>
          <p:cNvPr id="3" name="Content Placeholder 2"/>
          <p:cNvSpPr>
            <a:spLocks noGrp="1"/>
          </p:cNvSpPr>
          <p:nvPr>
            <p:ph idx="1"/>
          </p:nvPr>
        </p:nvSpPr>
        <p:spPr>
          <a:xfrm>
            <a:off x="702365" y="1417983"/>
            <a:ext cx="10651435" cy="4738398"/>
          </a:xfrm>
        </p:spPr>
        <p:txBody>
          <a:bodyPr>
            <a:normAutofit fontScale="92500"/>
          </a:bodyPr>
          <a:lstStyle/>
          <a:p>
            <a:pPr marL="0" indent="0">
              <a:buNone/>
            </a:pPr>
            <a:r>
              <a:rPr lang="en-US" i="1" dirty="0"/>
              <a:t>Example: A lecturer shares with their department chair that a tenured faculty member in the department made unwanted sexual advances toward the lecturer. The lecturer asks the department chair to keep the concern anonymous. Can the department chair withhold the lecturer’s name when making the report to the Title IX Coordinator?</a:t>
            </a:r>
          </a:p>
          <a:p>
            <a:pPr marL="0" indent="0">
              <a:buNone/>
            </a:pPr>
            <a:endParaRPr lang="en-US" dirty="0"/>
          </a:p>
          <a:p>
            <a:pPr marL="0" indent="0">
              <a:buNone/>
            </a:pPr>
            <a:r>
              <a:rPr lang="en-US" b="1" i="1" dirty="0"/>
              <a:t>No. The department chair must share all information known to them with the Title IX Coordinator.  The department chair should indicate that the lecturer wishes to remain anonymous, and the Title IX Coordinator will take that into account in moving forward with the matter.</a:t>
            </a:r>
            <a:endParaRPr lang="en-US" b="1"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Training Slide #27</a:t>
            </a:r>
          </a:p>
        </p:txBody>
      </p:sp>
      <p:sp>
        <p:nvSpPr>
          <p:cNvPr id="5" name="Slide Number Placeholder 4"/>
          <p:cNvSpPr>
            <a:spLocks noGrp="1"/>
          </p:cNvSpPr>
          <p:nvPr>
            <p:ph type="sldNum" sz="quarter" idx="4"/>
          </p:nvPr>
        </p:nvSpPr>
        <p:spPr/>
        <p:txBody>
          <a:bodyPr/>
          <a:lstStyle/>
          <a:p>
            <a:fld id="{919E3AB5-2075-4D05-9263-E6829DCFE8AA}" type="slidenum">
              <a:rPr lang="en-US" smtClean="0"/>
              <a:pPr/>
              <a:t>27</a:t>
            </a:fld>
            <a:endParaRPr lang="en-US" dirty="0"/>
          </a:p>
        </p:txBody>
      </p:sp>
    </p:spTree>
    <p:extLst>
      <p:ext uri="{BB962C8B-B14F-4D97-AF65-F5344CB8AC3E}">
        <p14:creationId xmlns:p14="http://schemas.microsoft.com/office/powerpoint/2010/main" val="2222790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2D7ED-86C5-2C49-926E-D129EE3F7295}"/>
              </a:ext>
            </a:extLst>
          </p:cNvPr>
          <p:cNvSpPr>
            <a:spLocks noGrp="1"/>
          </p:cNvSpPr>
          <p:nvPr>
            <p:ph type="title"/>
          </p:nvPr>
        </p:nvSpPr>
        <p:spPr>
          <a:xfrm>
            <a:off x="0" y="365125"/>
            <a:ext cx="12192000" cy="1109112"/>
          </a:xfrm>
        </p:spPr>
        <p:txBody>
          <a:bodyPr>
            <a:normAutofit fontScale="90000"/>
          </a:bodyPr>
          <a:lstStyle/>
          <a:p>
            <a:pPr marL="0"/>
            <a:r>
              <a:rPr lang="en-US" dirty="0"/>
              <a:t>Circumstances in which Employees </a:t>
            </a:r>
            <a:br>
              <a:rPr lang="en-US" dirty="0"/>
            </a:br>
            <a:r>
              <a:rPr lang="en-US" dirty="0"/>
              <a:t>Must Report - 1</a:t>
            </a:r>
          </a:p>
        </p:txBody>
      </p:sp>
      <p:sp>
        <p:nvSpPr>
          <p:cNvPr id="3" name="Content Placeholder 2">
            <a:extLst>
              <a:ext uri="{FF2B5EF4-FFF2-40B4-BE49-F238E27FC236}">
                <a16:creationId xmlns:a16="http://schemas.microsoft.com/office/drawing/2014/main" id="{0AFF5029-A09F-1042-8648-2718AFE025C6}"/>
              </a:ext>
            </a:extLst>
          </p:cNvPr>
          <p:cNvSpPr>
            <a:spLocks noGrp="1"/>
          </p:cNvSpPr>
          <p:nvPr>
            <p:ph idx="1"/>
          </p:nvPr>
        </p:nvSpPr>
        <p:spPr>
          <a:xfrm>
            <a:off x="838200" y="1624017"/>
            <a:ext cx="10515600" cy="4504372"/>
          </a:xfrm>
        </p:spPr>
        <p:txBody>
          <a:bodyPr/>
          <a:lstStyle/>
          <a:p>
            <a:r>
              <a:rPr lang="en-US" dirty="0"/>
              <a:t>Employees </a:t>
            </a:r>
            <a:r>
              <a:rPr lang="en-US" b="1" dirty="0"/>
              <a:t>shall promptly report </a:t>
            </a:r>
            <a:r>
              <a:rPr lang="en-US" dirty="0"/>
              <a:t>information regarding the occurrence of an incident the employee reasonably believes constitutes sexual harassment, sexual assault, dating violence, or stalking committed by or against a person who was or is a student or employee of the institution at the time of the alleged misconduct. </a:t>
            </a:r>
          </a:p>
          <a:p>
            <a:r>
              <a:rPr lang="en-US" dirty="0"/>
              <a:t>The employee shall report information that they witness, receive first hand, receive second hand or via “hearsay,” overhear, or are otherwise made aware of.</a:t>
            </a:r>
          </a:p>
          <a:p>
            <a:pPr marL="0" indent="0">
              <a:buNone/>
            </a:pPr>
            <a:endParaRPr lang="en-US" dirty="0"/>
          </a:p>
        </p:txBody>
      </p:sp>
      <p:sp>
        <p:nvSpPr>
          <p:cNvPr id="4" name="Footer Placeholder 3">
            <a:extLst>
              <a:ext uri="{FF2B5EF4-FFF2-40B4-BE49-F238E27FC236}">
                <a16:creationId xmlns:a16="http://schemas.microsoft.com/office/drawing/2014/main" id="{D027E47A-8ECE-5748-A2D6-91B36465AA9E}"/>
              </a:ext>
            </a:extLst>
          </p:cNvPr>
          <p:cNvSpPr>
            <a:spLocks noGrp="1"/>
          </p:cNvSpPr>
          <p:nvPr>
            <p:ph type="ftr" sz="quarter" idx="11"/>
          </p:nvPr>
        </p:nvSpPr>
        <p:spPr/>
        <p:txBody>
          <a:bodyPr/>
          <a:lstStyle/>
          <a:p>
            <a:r>
              <a:rPr lang="en-US" dirty="0"/>
              <a:t>Training Slide #28</a:t>
            </a:r>
          </a:p>
        </p:txBody>
      </p:sp>
      <p:sp>
        <p:nvSpPr>
          <p:cNvPr id="5" name="Slide Number Placeholder 4">
            <a:extLst>
              <a:ext uri="{FF2B5EF4-FFF2-40B4-BE49-F238E27FC236}">
                <a16:creationId xmlns:a16="http://schemas.microsoft.com/office/drawing/2014/main" id="{F854FA2C-33F3-C147-AD4A-768E0FFDE0C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720914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367CB-2FD4-F644-8205-0C5B5C75861D}"/>
              </a:ext>
            </a:extLst>
          </p:cNvPr>
          <p:cNvSpPr>
            <a:spLocks noGrp="1"/>
          </p:cNvSpPr>
          <p:nvPr>
            <p:ph type="title"/>
          </p:nvPr>
        </p:nvSpPr>
        <p:spPr>
          <a:xfrm>
            <a:off x="0" y="365125"/>
            <a:ext cx="12192000" cy="1043797"/>
          </a:xfrm>
        </p:spPr>
        <p:txBody>
          <a:bodyPr>
            <a:normAutofit fontScale="90000"/>
          </a:bodyPr>
          <a:lstStyle/>
          <a:p>
            <a:pPr marL="0"/>
            <a:r>
              <a:rPr lang="en-US" dirty="0"/>
              <a:t>Circumstances in which Employees </a:t>
            </a:r>
            <a:br>
              <a:rPr lang="en-US" dirty="0"/>
            </a:br>
            <a:r>
              <a:rPr lang="en-US" dirty="0"/>
              <a:t>Must Report - 2</a:t>
            </a:r>
          </a:p>
        </p:txBody>
      </p:sp>
      <p:sp>
        <p:nvSpPr>
          <p:cNvPr id="3" name="Content Placeholder 2">
            <a:extLst>
              <a:ext uri="{FF2B5EF4-FFF2-40B4-BE49-F238E27FC236}">
                <a16:creationId xmlns:a16="http://schemas.microsoft.com/office/drawing/2014/main" id="{1A645575-203B-A24D-85BD-82B6237770EE}"/>
              </a:ext>
            </a:extLst>
          </p:cNvPr>
          <p:cNvSpPr>
            <a:spLocks noGrp="1"/>
          </p:cNvSpPr>
          <p:nvPr>
            <p:ph idx="1"/>
          </p:nvPr>
        </p:nvSpPr>
        <p:spPr>
          <a:xfrm>
            <a:off x="838200" y="1652009"/>
            <a:ext cx="10515600" cy="4504372"/>
          </a:xfrm>
        </p:spPr>
        <p:txBody>
          <a:bodyPr/>
          <a:lstStyle/>
          <a:p>
            <a:r>
              <a:rPr lang="en-US" dirty="0"/>
              <a:t>The employee is required to report regardless of when or where the incident occurred.</a:t>
            </a:r>
          </a:p>
          <a:p>
            <a:pPr lvl="1"/>
            <a:r>
              <a:rPr lang="en-US" dirty="0"/>
              <a:t>The exception is when incidents are disclosed at a sexual harassment, sexual assault, dating violence, or stalking public awareness event sponsored by the institution or by a student organization affiliated with the institution.</a:t>
            </a:r>
          </a:p>
          <a:p>
            <a:r>
              <a:rPr lang="en-US" dirty="0"/>
              <a:t>The employee is required to report all known details, including if and how the report was remedied and if the alleged victim has expressed a desire to keep the report confidential. </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623A4854-01D0-CB47-B588-86392CD3C80C}"/>
              </a:ext>
            </a:extLst>
          </p:cNvPr>
          <p:cNvSpPr>
            <a:spLocks noGrp="1"/>
          </p:cNvSpPr>
          <p:nvPr>
            <p:ph type="ftr" sz="quarter" idx="11"/>
          </p:nvPr>
        </p:nvSpPr>
        <p:spPr/>
        <p:txBody>
          <a:bodyPr/>
          <a:lstStyle/>
          <a:p>
            <a:r>
              <a:rPr lang="en-US" dirty="0"/>
              <a:t>Training Slide #29</a:t>
            </a:r>
          </a:p>
        </p:txBody>
      </p:sp>
      <p:sp>
        <p:nvSpPr>
          <p:cNvPr id="5" name="Slide Number Placeholder 4">
            <a:extLst>
              <a:ext uri="{FF2B5EF4-FFF2-40B4-BE49-F238E27FC236}">
                <a16:creationId xmlns:a16="http://schemas.microsoft.com/office/drawing/2014/main" id="{5C0FA846-2864-AA46-9FFD-7A2770A61058}"/>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389132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fontScale="90000"/>
          </a:bodyPr>
          <a:lstStyle/>
          <a:p>
            <a:pPr marL="0"/>
            <a:r>
              <a:rPr lang="en-US" sz="4800" dirty="0">
                <a:solidFill>
                  <a:schemeClr val="bg1"/>
                </a:solidFill>
              </a:rPr>
              <a:t>What Postsecondary Institutions Must Do under the New Law</a:t>
            </a:r>
          </a:p>
        </p:txBody>
      </p:sp>
      <p:sp>
        <p:nvSpPr>
          <p:cNvPr id="2" name="Footer Placeholder 1"/>
          <p:cNvSpPr>
            <a:spLocks noGrp="1"/>
          </p:cNvSpPr>
          <p:nvPr>
            <p:ph type="ftr" sz="quarter" idx="11"/>
          </p:nvPr>
        </p:nvSpPr>
        <p:spPr/>
        <p:txBody>
          <a:bodyPr/>
          <a:lstStyle/>
          <a:p>
            <a:r>
              <a:rPr lang="en-US" dirty="0"/>
              <a:t>Training Slide #3</a:t>
            </a:r>
          </a:p>
        </p:txBody>
      </p:sp>
      <p:sp>
        <p:nvSpPr>
          <p:cNvPr id="3" name="Slide Number Placeholder 2"/>
          <p:cNvSpPr>
            <a:spLocks noGrp="1"/>
          </p:cNvSpPr>
          <p:nvPr>
            <p:ph type="sldNum" sz="quarter" idx="4"/>
          </p:nvPr>
        </p:nvSpPr>
        <p:spPr/>
        <p:txBody>
          <a:bodyPr/>
          <a:lstStyle/>
          <a:p>
            <a:fld id="{919E3AB5-2075-4D05-9263-E6829DCFE8AA}" type="slidenum">
              <a:rPr lang="en-US" smtClean="0"/>
              <a:pPr/>
              <a:t>3</a:t>
            </a:fld>
            <a:endParaRPr lang="en-US" dirty="0"/>
          </a:p>
        </p:txBody>
      </p:sp>
    </p:spTree>
    <p:extLst>
      <p:ext uri="{BB962C8B-B14F-4D97-AF65-F5344CB8AC3E}">
        <p14:creationId xmlns:p14="http://schemas.microsoft.com/office/powerpoint/2010/main" val="4753428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367CB-2FD4-F644-8205-0C5B5C75861D}"/>
              </a:ext>
            </a:extLst>
          </p:cNvPr>
          <p:cNvSpPr>
            <a:spLocks noGrp="1"/>
          </p:cNvSpPr>
          <p:nvPr>
            <p:ph type="title"/>
          </p:nvPr>
        </p:nvSpPr>
        <p:spPr>
          <a:xfrm>
            <a:off x="0" y="365125"/>
            <a:ext cx="12192000" cy="1043797"/>
          </a:xfrm>
        </p:spPr>
        <p:txBody>
          <a:bodyPr>
            <a:normAutofit fontScale="90000"/>
          </a:bodyPr>
          <a:lstStyle/>
          <a:p>
            <a:pPr marL="0"/>
            <a:r>
              <a:rPr lang="en-US" dirty="0"/>
              <a:t>Circumstances in which Employees </a:t>
            </a:r>
            <a:br>
              <a:rPr lang="en-US" dirty="0"/>
            </a:br>
            <a:r>
              <a:rPr lang="en-US" dirty="0"/>
              <a:t>Must Report - 3</a:t>
            </a:r>
          </a:p>
        </p:txBody>
      </p:sp>
      <p:sp>
        <p:nvSpPr>
          <p:cNvPr id="3" name="Content Placeholder 2">
            <a:extLst>
              <a:ext uri="{FF2B5EF4-FFF2-40B4-BE49-F238E27FC236}">
                <a16:creationId xmlns:a16="http://schemas.microsoft.com/office/drawing/2014/main" id="{1A645575-203B-A24D-85BD-82B6237770EE}"/>
              </a:ext>
            </a:extLst>
          </p:cNvPr>
          <p:cNvSpPr>
            <a:spLocks noGrp="1"/>
          </p:cNvSpPr>
          <p:nvPr>
            <p:ph idx="1"/>
          </p:nvPr>
        </p:nvSpPr>
        <p:spPr>
          <a:xfrm>
            <a:off x="573741" y="1652009"/>
            <a:ext cx="10982155" cy="4504372"/>
          </a:xfrm>
        </p:spPr>
        <p:txBody>
          <a:bodyPr>
            <a:normAutofit fontScale="92500" lnSpcReduction="10000"/>
          </a:bodyPr>
          <a:lstStyle/>
          <a:p>
            <a:pPr marL="0" indent="0">
              <a:buNone/>
            </a:pPr>
            <a:r>
              <a:rPr lang="en-US" i="1" dirty="0"/>
              <a:t>Example: Professor Crane receives an email from a student explaining that they had missed class due to being attacked by an ex. The professor contacts the Title IX Coordinator asking if the professor needs to report, as there were very few details included in the student’s email. The professor explains they are not sure of when or where the attack happened, or if it involved a student from their institution.</a:t>
            </a:r>
          </a:p>
          <a:p>
            <a:pPr marL="0" indent="0">
              <a:buNone/>
            </a:pPr>
            <a:endParaRPr lang="en-US" dirty="0"/>
          </a:p>
          <a:p>
            <a:pPr marL="0" indent="0">
              <a:buNone/>
            </a:pPr>
            <a:r>
              <a:rPr lang="en-US" b="1" i="1" dirty="0"/>
              <a:t>Professor Crane should report regardless of when or where the incident occurred, as it involves a student who is enrolled at the institution. Even if there are very few details, Professor Crane should include them all. </a:t>
            </a:r>
            <a:endParaRPr lang="en-US" b="1" dirty="0"/>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623A4854-01D0-CB47-B588-86392CD3C80C}"/>
              </a:ext>
            </a:extLst>
          </p:cNvPr>
          <p:cNvSpPr>
            <a:spLocks noGrp="1"/>
          </p:cNvSpPr>
          <p:nvPr>
            <p:ph type="ftr" sz="quarter" idx="11"/>
          </p:nvPr>
        </p:nvSpPr>
        <p:spPr/>
        <p:txBody>
          <a:bodyPr/>
          <a:lstStyle/>
          <a:p>
            <a:r>
              <a:rPr lang="en-US" dirty="0"/>
              <a:t>Training Slide #30</a:t>
            </a:r>
          </a:p>
        </p:txBody>
      </p:sp>
      <p:sp>
        <p:nvSpPr>
          <p:cNvPr id="5" name="Slide Number Placeholder 4">
            <a:extLst>
              <a:ext uri="{FF2B5EF4-FFF2-40B4-BE49-F238E27FC236}">
                <a16:creationId xmlns:a16="http://schemas.microsoft.com/office/drawing/2014/main" id="{5C0FA846-2864-AA46-9FFD-7A2770A61058}"/>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286180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4753D-F958-1C45-B9B0-860FF65721AA}"/>
              </a:ext>
            </a:extLst>
          </p:cNvPr>
          <p:cNvSpPr>
            <a:spLocks noGrp="1"/>
          </p:cNvSpPr>
          <p:nvPr>
            <p:ph type="title"/>
          </p:nvPr>
        </p:nvSpPr>
        <p:spPr/>
        <p:txBody>
          <a:bodyPr/>
          <a:lstStyle/>
          <a:p>
            <a:pPr marL="0"/>
            <a:r>
              <a:rPr lang="en-US" dirty="0"/>
              <a:t>Where should reports be made? - 1</a:t>
            </a:r>
          </a:p>
        </p:txBody>
      </p:sp>
      <p:sp>
        <p:nvSpPr>
          <p:cNvPr id="3" name="Content Placeholder 2">
            <a:extLst>
              <a:ext uri="{FF2B5EF4-FFF2-40B4-BE49-F238E27FC236}">
                <a16:creationId xmlns:a16="http://schemas.microsoft.com/office/drawing/2014/main" id="{9C10F9CE-6999-AE43-A5F7-CB28460308C8}"/>
              </a:ext>
            </a:extLst>
          </p:cNvPr>
          <p:cNvSpPr>
            <a:spLocks noGrp="1"/>
          </p:cNvSpPr>
          <p:nvPr>
            <p:ph idx="1"/>
          </p:nvPr>
        </p:nvSpPr>
        <p:spPr/>
        <p:txBody>
          <a:bodyPr/>
          <a:lstStyle/>
          <a:p>
            <a:pPr lvl="0"/>
            <a:r>
              <a:rPr lang="en-US" u="sng" dirty="0"/>
              <a:t>Reports may be made</a:t>
            </a:r>
            <a:r>
              <a:rPr lang="en-US" dirty="0"/>
              <a:t>:</a:t>
            </a:r>
          </a:p>
          <a:p>
            <a:pPr lvl="1"/>
            <a:r>
              <a:rPr lang="en-US" dirty="0"/>
              <a:t>Online </a:t>
            </a:r>
          </a:p>
          <a:p>
            <a:pPr lvl="2"/>
            <a:r>
              <a:rPr lang="en-US" dirty="0">
                <a:solidFill>
                  <a:srgbClr val="FF0000"/>
                </a:solidFill>
              </a:rPr>
              <a:t>INSERT LINK TO REPORTING FORM </a:t>
            </a:r>
          </a:p>
          <a:p>
            <a:pPr lvl="1"/>
            <a:r>
              <a:rPr lang="en-US" dirty="0"/>
              <a:t>To the institution’s Title IX Coordinator  </a:t>
            </a:r>
          </a:p>
          <a:p>
            <a:pPr lvl="2"/>
            <a:r>
              <a:rPr lang="en-US" dirty="0">
                <a:solidFill>
                  <a:srgbClr val="FF0000"/>
                </a:solidFill>
              </a:rPr>
              <a:t>INSERT TIX COORD. INFO</a:t>
            </a:r>
          </a:p>
          <a:p>
            <a:pPr lvl="1"/>
            <a:r>
              <a:rPr lang="en-US" dirty="0"/>
              <a:t>To the institution’s Deputy Title IX Coordinators  </a:t>
            </a:r>
          </a:p>
          <a:p>
            <a:pPr lvl="2"/>
            <a:r>
              <a:rPr lang="en-US" dirty="0">
                <a:solidFill>
                  <a:srgbClr val="FF0000"/>
                </a:solidFill>
              </a:rPr>
              <a:t>INSERT TIX DEPUTY INFO</a:t>
            </a:r>
          </a:p>
          <a:p>
            <a:pPr marL="0" indent="0">
              <a:buNone/>
            </a:pPr>
            <a:endParaRPr lang="en-US" dirty="0"/>
          </a:p>
        </p:txBody>
      </p:sp>
      <p:sp>
        <p:nvSpPr>
          <p:cNvPr id="4" name="Footer Placeholder 3">
            <a:extLst>
              <a:ext uri="{FF2B5EF4-FFF2-40B4-BE49-F238E27FC236}">
                <a16:creationId xmlns:a16="http://schemas.microsoft.com/office/drawing/2014/main" id="{421B4F6E-7E54-AA49-B6C5-715CEFE8BE9D}"/>
              </a:ext>
            </a:extLst>
          </p:cNvPr>
          <p:cNvSpPr>
            <a:spLocks noGrp="1"/>
          </p:cNvSpPr>
          <p:nvPr>
            <p:ph type="ftr" sz="quarter" idx="11"/>
          </p:nvPr>
        </p:nvSpPr>
        <p:spPr/>
        <p:txBody>
          <a:bodyPr/>
          <a:lstStyle/>
          <a:p>
            <a:r>
              <a:rPr lang="en-US" dirty="0"/>
              <a:t>Training Slide #31</a:t>
            </a:r>
          </a:p>
        </p:txBody>
      </p:sp>
      <p:sp>
        <p:nvSpPr>
          <p:cNvPr id="5" name="Slide Number Placeholder 4">
            <a:extLst>
              <a:ext uri="{FF2B5EF4-FFF2-40B4-BE49-F238E27FC236}">
                <a16:creationId xmlns:a16="http://schemas.microsoft.com/office/drawing/2014/main" id="{2F92C9DE-EF78-A54D-A839-EE205757759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622981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F8F8C-DE84-814A-922F-2F1AEB80B760}"/>
              </a:ext>
            </a:extLst>
          </p:cNvPr>
          <p:cNvSpPr>
            <a:spLocks noGrp="1"/>
          </p:cNvSpPr>
          <p:nvPr>
            <p:ph type="title"/>
          </p:nvPr>
        </p:nvSpPr>
        <p:spPr/>
        <p:txBody>
          <a:bodyPr/>
          <a:lstStyle/>
          <a:p>
            <a:pPr marL="0"/>
            <a:r>
              <a:rPr lang="en-US" dirty="0"/>
              <a:t>Where should reports be made? - 2</a:t>
            </a:r>
          </a:p>
        </p:txBody>
      </p:sp>
      <p:sp>
        <p:nvSpPr>
          <p:cNvPr id="3" name="Content Placeholder 2">
            <a:extLst>
              <a:ext uri="{FF2B5EF4-FFF2-40B4-BE49-F238E27FC236}">
                <a16:creationId xmlns:a16="http://schemas.microsoft.com/office/drawing/2014/main" id="{36AFF237-3A4A-6A48-BA3A-01B1F84528F5}"/>
              </a:ext>
            </a:extLst>
          </p:cNvPr>
          <p:cNvSpPr>
            <a:spLocks noGrp="1"/>
          </p:cNvSpPr>
          <p:nvPr>
            <p:ph idx="1"/>
          </p:nvPr>
        </p:nvSpPr>
        <p:spPr/>
        <p:txBody>
          <a:bodyPr>
            <a:normAutofit lnSpcReduction="10000"/>
          </a:bodyPr>
          <a:lstStyle/>
          <a:p>
            <a:pPr lvl="0"/>
            <a:r>
              <a:rPr lang="en-US" dirty="0"/>
              <a:t>In addition to the aforementioned reporting options, students and employees may report incidents in which they were a victim of sexual harassment, sexual assault, dating violence, or stalking in confidence to:</a:t>
            </a:r>
          </a:p>
          <a:p>
            <a:pPr lvl="1"/>
            <a:r>
              <a:rPr lang="en-US" dirty="0">
                <a:solidFill>
                  <a:srgbClr val="FF0000"/>
                </a:solidFill>
              </a:rPr>
              <a:t>INSERT DESIGNATED CONFIDENTIAL RESOURCE (STUDENTS VS ALL)</a:t>
            </a:r>
          </a:p>
          <a:p>
            <a:pPr lvl="1"/>
            <a:r>
              <a:rPr lang="en-US" dirty="0">
                <a:solidFill>
                  <a:srgbClr val="FF0000"/>
                </a:solidFill>
              </a:rPr>
              <a:t>INSERT HEALTH PROFESSIONAL</a:t>
            </a:r>
          </a:p>
          <a:p>
            <a:pPr lvl="1"/>
            <a:r>
              <a:rPr lang="en-US" dirty="0">
                <a:solidFill>
                  <a:srgbClr val="FF0000"/>
                </a:solidFill>
              </a:rPr>
              <a:t>INSERT COUNSELING CENTER</a:t>
            </a:r>
          </a:p>
          <a:p>
            <a:pPr lvl="1"/>
            <a:r>
              <a:rPr lang="en-US" dirty="0">
                <a:solidFill>
                  <a:srgbClr val="FF0000"/>
                </a:solidFill>
              </a:rPr>
              <a:t>INSERT MEDICAL RESOURCE </a:t>
            </a:r>
          </a:p>
          <a:p>
            <a:pPr lvl="1"/>
            <a:r>
              <a:rPr lang="en-US" dirty="0">
                <a:solidFill>
                  <a:srgbClr val="FF0000"/>
                </a:solidFill>
              </a:rPr>
              <a:t>INSERT ADVOCACY CENTER</a:t>
            </a:r>
          </a:p>
          <a:p>
            <a:pPr lvl="1"/>
            <a:r>
              <a:rPr lang="en-US" dirty="0">
                <a:solidFill>
                  <a:srgbClr val="FF0000"/>
                </a:solidFill>
              </a:rPr>
              <a:t>INSERT CLERGY</a:t>
            </a:r>
          </a:p>
          <a:p>
            <a:endParaRPr lang="en-US" dirty="0"/>
          </a:p>
        </p:txBody>
      </p:sp>
      <p:sp>
        <p:nvSpPr>
          <p:cNvPr id="4" name="Footer Placeholder 3">
            <a:extLst>
              <a:ext uri="{FF2B5EF4-FFF2-40B4-BE49-F238E27FC236}">
                <a16:creationId xmlns:a16="http://schemas.microsoft.com/office/drawing/2014/main" id="{65CECF7A-6B42-9C4A-B893-B443DF745B82}"/>
              </a:ext>
            </a:extLst>
          </p:cNvPr>
          <p:cNvSpPr>
            <a:spLocks noGrp="1"/>
          </p:cNvSpPr>
          <p:nvPr>
            <p:ph type="ftr" sz="quarter" idx="11"/>
          </p:nvPr>
        </p:nvSpPr>
        <p:spPr/>
        <p:txBody>
          <a:bodyPr/>
          <a:lstStyle/>
          <a:p>
            <a:r>
              <a:rPr lang="en-US" dirty="0"/>
              <a:t>Training Slide #32</a:t>
            </a:r>
          </a:p>
        </p:txBody>
      </p:sp>
      <p:sp>
        <p:nvSpPr>
          <p:cNvPr id="5" name="Slide Number Placeholder 4">
            <a:extLst>
              <a:ext uri="{FF2B5EF4-FFF2-40B4-BE49-F238E27FC236}">
                <a16:creationId xmlns:a16="http://schemas.microsoft.com/office/drawing/2014/main" id="{8464CEAF-0A7B-E94B-BC1F-CB3E2EBCFD6A}"/>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5880443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a:r>
              <a:rPr lang="en-US" dirty="0"/>
              <a:t>Online Reporting Option for Students &amp; Employees</a:t>
            </a:r>
          </a:p>
        </p:txBody>
      </p:sp>
      <p:sp>
        <p:nvSpPr>
          <p:cNvPr id="3" name="Content Placeholder 2"/>
          <p:cNvSpPr>
            <a:spLocks noGrp="1"/>
          </p:cNvSpPr>
          <p:nvPr>
            <p:ph idx="1"/>
          </p:nvPr>
        </p:nvSpPr>
        <p:spPr>
          <a:xfrm>
            <a:off x="578499" y="1540042"/>
            <a:ext cx="10954138" cy="4504372"/>
          </a:xfrm>
        </p:spPr>
        <p:txBody>
          <a:bodyPr>
            <a:normAutofit fontScale="92500"/>
          </a:bodyPr>
          <a:lstStyle/>
          <a:p>
            <a:pPr marL="0" indent="0">
              <a:lnSpc>
                <a:spcPct val="110000"/>
              </a:lnSpc>
              <a:buNone/>
            </a:pPr>
            <a:r>
              <a:rPr lang="en-US" sz="3000" dirty="0">
                <a:latin typeface="+mj-lt"/>
              </a:rPr>
              <a:t>An online reporting option must be available for enrolled students and current employees. The reporting option, at a minimum, </a:t>
            </a:r>
            <a:r>
              <a:rPr lang="en-US" sz="3000" b="1" dirty="0">
                <a:latin typeface="+mj-lt"/>
              </a:rPr>
              <a:t>must</a:t>
            </a:r>
            <a:r>
              <a:rPr lang="en-US" sz="3000" dirty="0">
                <a:latin typeface="+mj-lt"/>
              </a:rPr>
              <a:t>:</a:t>
            </a:r>
          </a:p>
          <a:p>
            <a:pPr lvl="1">
              <a:lnSpc>
                <a:spcPct val="110000"/>
              </a:lnSpc>
            </a:pPr>
            <a:r>
              <a:rPr lang="en-US" sz="2600" dirty="0"/>
              <a:t>be accessible on the institution’s website homepage via a clearly identifiable link</a:t>
            </a:r>
          </a:p>
          <a:p>
            <a:pPr lvl="1">
              <a:lnSpc>
                <a:spcPct val="110000"/>
              </a:lnSpc>
            </a:pPr>
            <a:r>
              <a:rPr lang="en-US" sz="2600" dirty="0"/>
              <a:t>allow for anonymous reporting </a:t>
            </a:r>
          </a:p>
          <a:p>
            <a:pPr lvl="1">
              <a:lnSpc>
                <a:spcPct val="110000"/>
              </a:lnSpc>
            </a:pPr>
            <a:r>
              <a:rPr lang="en-US" sz="2600" dirty="0"/>
              <a:t>allow for reporting of allegations of sexual harassment, sexual assault, dating violence, or stalking committed against or witnessed by the student or employee</a:t>
            </a:r>
          </a:p>
          <a:p>
            <a:pPr lvl="1">
              <a:lnSpc>
                <a:spcPct val="110000"/>
              </a:lnSpc>
            </a:pPr>
            <a:r>
              <a:rPr lang="en-US" sz="2600" dirty="0"/>
              <a:t>be accessible to differently-abled persons</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a:xfrm>
            <a:off x="2934686" y="6406236"/>
            <a:ext cx="5303108" cy="365125"/>
          </a:xfrm>
        </p:spPr>
        <p:txBody>
          <a:bodyPr/>
          <a:lstStyle/>
          <a:p>
            <a:r>
              <a:rPr lang="en-US" dirty="0"/>
              <a:t>Training Slide #33</a:t>
            </a:r>
          </a:p>
        </p:txBody>
      </p:sp>
    </p:spTree>
    <p:extLst>
      <p:ext uri="{BB962C8B-B14F-4D97-AF65-F5344CB8AC3E}">
        <p14:creationId xmlns:p14="http://schemas.microsoft.com/office/powerpoint/2010/main" val="1237935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1333536"/>
          </a:xfrm>
        </p:spPr>
        <p:txBody>
          <a:bodyPr>
            <a:noAutofit/>
          </a:bodyPr>
          <a:lstStyle/>
          <a:p>
            <a:pPr marL="0"/>
            <a:r>
              <a:rPr lang="en-US" sz="4000" dirty="0"/>
              <a:t>Employees Excepted: Category 1 </a:t>
            </a:r>
            <a:br>
              <a:rPr lang="en-US" sz="3600" dirty="0"/>
            </a:br>
            <a:r>
              <a:rPr lang="en-US" sz="3200" dirty="0"/>
              <a:t>Employees Who are Students - 1</a:t>
            </a:r>
          </a:p>
        </p:txBody>
      </p:sp>
      <p:sp>
        <p:nvSpPr>
          <p:cNvPr id="3" name="Content Placeholder 2"/>
          <p:cNvSpPr>
            <a:spLocks noGrp="1"/>
          </p:cNvSpPr>
          <p:nvPr>
            <p:ph idx="1"/>
          </p:nvPr>
        </p:nvSpPr>
        <p:spPr>
          <a:xfrm>
            <a:off x="838200" y="1922941"/>
            <a:ext cx="10515600" cy="4504372"/>
          </a:xfrm>
        </p:spPr>
        <p:txBody>
          <a:bodyPr/>
          <a:lstStyle/>
          <a:p>
            <a:r>
              <a:rPr lang="en-US" dirty="0"/>
              <a:t>Employees who are enrolled as students at the institution are not mandatory reporters.</a:t>
            </a:r>
          </a:p>
          <a:p>
            <a:pPr marL="457200" lvl="1" indent="0">
              <a:buNone/>
            </a:pPr>
            <a:endParaRPr lang="en-US" dirty="0"/>
          </a:p>
          <a:p>
            <a:pPr lvl="1"/>
            <a:r>
              <a:rPr lang="en-US" dirty="0"/>
              <a:t>However,  employees </a:t>
            </a:r>
            <a:r>
              <a:rPr lang="en-US" i="1" dirty="0"/>
              <a:t>may be </a:t>
            </a:r>
            <a:r>
              <a:rPr lang="en-US" dirty="0"/>
              <a:t>mandatory reporters under their institution’s policies, regulations, rules, or procedures.</a:t>
            </a:r>
          </a:p>
          <a:p>
            <a:pPr marL="0" indent="0">
              <a:buNone/>
            </a:pPr>
            <a:endParaRPr lang="en-US" dirty="0"/>
          </a:p>
        </p:txBody>
      </p:sp>
      <p:sp>
        <p:nvSpPr>
          <p:cNvPr id="4" name="Footer Placeholder 3"/>
          <p:cNvSpPr>
            <a:spLocks noGrp="1"/>
          </p:cNvSpPr>
          <p:nvPr>
            <p:ph type="ftr" sz="quarter" idx="11"/>
          </p:nvPr>
        </p:nvSpPr>
        <p:spPr/>
        <p:txBody>
          <a:bodyPr/>
          <a:lstStyle/>
          <a:p>
            <a:r>
              <a:rPr lang="en-US" dirty="0"/>
              <a:t>Training Slide #34</a:t>
            </a:r>
          </a:p>
        </p:txBody>
      </p:sp>
      <p:sp>
        <p:nvSpPr>
          <p:cNvPr id="5" name="Slide Number Placeholder 4"/>
          <p:cNvSpPr>
            <a:spLocks noGrp="1"/>
          </p:cNvSpPr>
          <p:nvPr>
            <p:ph type="sldNum" sz="quarter" idx="4"/>
          </p:nvPr>
        </p:nvSpPr>
        <p:spPr/>
        <p:txBody>
          <a:bodyPr/>
          <a:lstStyle/>
          <a:p>
            <a:fld id="{919E3AB5-2075-4D05-9263-E6829DCFE8AA}" type="slidenum">
              <a:rPr lang="en-US" smtClean="0"/>
              <a:pPr/>
              <a:t>34</a:t>
            </a:fld>
            <a:endParaRPr lang="en-US" dirty="0"/>
          </a:p>
        </p:txBody>
      </p:sp>
    </p:spTree>
    <p:extLst>
      <p:ext uri="{BB962C8B-B14F-4D97-AF65-F5344CB8AC3E}">
        <p14:creationId xmlns:p14="http://schemas.microsoft.com/office/powerpoint/2010/main" val="864187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12192000" cy="1333536"/>
          </a:xfrm>
        </p:spPr>
        <p:txBody>
          <a:bodyPr>
            <a:noAutofit/>
          </a:bodyPr>
          <a:lstStyle/>
          <a:p>
            <a:pPr marL="0"/>
            <a:r>
              <a:rPr lang="en-US" sz="4000" dirty="0"/>
              <a:t>Employees Excepted: Category 1 </a:t>
            </a:r>
            <a:br>
              <a:rPr lang="en-US" sz="3600" dirty="0"/>
            </a:br>
            <a:r>
              <a:rPr lang="en-US" sz="3200" dirty="0"/>
              <a:t>Employees Who are Students - 2</a:t>
            </a:r>
          </a:p>
        </p:txBody>
      </p:sp>
      <p:sp>
        <p:nvSpPr>
          <p:cNvPr id="3" name="Content Placeholder 2"/>
          <p:cNvSpPr>
            <a:spLocks noGrp="1"/>
          </p:cNvSpPr>
          <p:nvPr>
            <p:ph idx="1"/>
          </p:nvPr>
        </p:nvSpPr>
        <p:spPr>
          <a:xfrm>
            <a:off x="838200" y="1823368"/>
            <a:ext cx="10515600" cy="4582868"/>
          </a:xfrm>
        </p:spPr>
        <p:txBody>
          <a:bodyPr>
            <a:normAutofit fontScale="92500" lnSpcReduction="10000"/>
          </a:bodyPr>
          <a:lstStyle/>
          <a:p>
            <a:pPr marL="0" indent="0">
              <a:buNone/>
            </a:pPr>
            <a:r>
              <a:rPr lang="en-US" i="1" dirty="0"/>
              <a:t>Example: The institution designates students who work in student housing as employees who are required to report sexual harassment, sexual assault, dating violence, and stalking. A student tells their resident advisor that the student has been sexually harassed by a staff member. Is the resident advisor required to report? </a:t>
            </a:r>
          </a:p>
          <a:p>
            <a:pPr marL="0" indent="0">
              <a:buNone/>
            </a:pPr>
            <a:endParaRPr lang="en-US" i="1" dirty="0"/>
          </a:p>
          <a:p>
            <a:pPr marL="0" indent="0">
              <a:buNone/>
            </a:pPr>
            <a:r>
              <a:rPr lang="en-US" b="1" i="1" dirty="0"/>
              <a:t>The resident advisor is required by the institution’s policy (but not by Texas law) to report. Sanctions for failure to report are determined solely by the institution’s policy. The Texas law requiring mandatory termination and criminal liability would not apply. </a:t>
            </a:r>
          </a:p>
        </p:txBody>
      </p:sp>
      <p:sp>
        <p:nvSpPr>
          <p:cNvPr id="4" name="Footer Placeholder 3"/>
          <p:cNvSpPr>
            <a:spLocks noGrp="1"/>
          </p:cNvSpPr>
          <p:nvPr>
            <p:ph type="ftr" sz="quarter" idx="11"/>
          </p:nvPr>
        </p:nvSpPr>
        <p:spPr/>
        <p:txBody>
          <a:bodyPr/>
          <a:lstStyle/>
          <a:p>
            <a:r>
              <a:rPr lang="en-US" dirty="0"/>
              <a:t>Training Slide #35</a:t>
            </a:r>
          </a:p>
        </p:txBody>
      </p:sp>
      <p:sp>
        <p:nvSpPr>
          <p:cNvPr id="5" name="Slide Number Placeholder 4"/>
          <p:cNvSpPr>
            <a:spLocks noGrp="1"/>
          </p:cNvSpPr>
          <p:nvPr>
            <p:ph type="sldNum" sz="quarter" idx="4"/>
          </p:nvPr>
        </p:nvSpPr>
        <p:spPr/>
        <p:txBody>
          <a:bodyPr/>
          <a:lstStyle/>
          <a:p>
            <a:fld id="{919E3AB5-2075-4D05-9263-E6829DCFE8AA}" type="slidenum">
              <a:rPr lang="en-US" smtClean="0"/>
              <a:pPr/>
              <a:t>35</a:t>
            </a:fld>
            <a:endParaRPr lang="en-US" dirty="0"/>
          </a:p>
        </p:txBody>
      </p:sp>
    </p:spTree>
    <p:extLst>
      <p:ext uri="{BB962C8B-B14F-4D97-AF65-F5344CB8AC3E}">
        <p14:creationId xmlns:p14="http://schemas.microsoft.com/office/powerpoint/2010/main" val="28044866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238388"/>
          </a:xfrm>
        </p:spPr>
        <p:txBody>
          <a:bodyPr>
            <a:normAutofit/>
          </a:bodyPr>
          <a:lstStyle/>
          <a:p>
            <a:pPr marL="0"/>
            <a:r>
              <a:rPr lang="en-US" sz="4000" dirty="0"/>
              <a:t>Employees Excepted: Category 2 </a:t>
            </a:r>
            <a:br>
              <a:rPr lang="en-US" sz="4000" dirty="0"/>
            </a:br>
            <a:r>
              <a:rPr lang="en-US" sz="3200" dirty="0"/>
              <a:t>Employees Who are Victims	</a:t>
            </a:r>
          </a:p>
        </p:txBody>
      </p:sp>
      <p:sp>
        <p:nvSpPr>
          <p:cNvPr id="3" name="Content Placeholder 2"/>
          <p:cNvSpPr>
            <a:spLocks noGrp="1"/>
          </p:cNvSpPr>
          <p:nvPr>
            <p:ph idx="1"/>
          </p:nvPr>
        </p:nvSpPr>
        <p:spPr>
          <a:xfrm>
            <a:off x="856862" y="1950590"/>
            <a:ext cx="10515600" cy="3050619"/>
          </a:xfrm>
        </p:spPr>
        <p:txBody>
          <a:bodyPr/>
          <a:lstStyle/>
          <a:p>
            <a:r>
              <a:rPr lang="en-US" dirty="0"/>
              <a:t>Victims of sexual harassment, sexual assault, dating violence, or stalking are not mandatory reporters of/for their own incident.</a:t>
            </a:r>
          </a:p>
        </p:txBody>
      </p:sp>
      <p:sp>
        <p:nvSpPr>
          <p:cNvPr id="4" name="Footer Placeholder 3"/>
          <p:cNvSpPr>
            <a:spLocks noGrp="1"/>
          </p:cNvSpPr>
          <p:nvPr>
            <p:ph type="ftr" sz="quarter" idx="11"/>
          </p:nvPr>
        </p:nvSpPr>
        <p:spPr/>
        <p:txBody>
          <a:bodyPr/>
          <a:lstStyle/>
          <a:p>
            <a:r>
              <a:rPr lang="en-US" dirty="0"/>
              <a:t>Training Slide #36</a:t>
            </a:r>
          </a:p>
        </p:txBody>
      </p:sp>
      <p:sp>
        <p:nvSpPr>
          <p:cNvPr id="5" name="Slide Number Placeholder 4"/>
          <p:cNvSpPr>
            <a:spLocks noGrp="1"/>
          </p:cNvSpPr>
          <p:nvPr>
            <p:ph type="sldNum" sz="quarter" idx="4"/>
          </p:nvPr>
        </p:nvSpPr>
        <p:spPr/>
        <p:txBody>
          <a:bodyPr/>
          <a:lstStyle/>
          <a:p>
            <a:fld id="{919E3AB5-2075-4D05-9263-E6829DCFE8AA}" type="slidenum">
              <a:rPr lang="en-US" smtClean="0"/>
              <a:pPr/>
              <a:t>36</a:t>
            </a:fld>
            <a:endParaRPr lang="en-US" dirty="0"/>
          </a:p>
        </p:txBody>
      </p:sp>
    </p:spTree>
    <p:extLst>
      <p:ext uri="{BB962C8B-B14F-4D97-AF65-F5344CB8AC3E}">
        <p14:creationId xmlns:p14="http://schemas.microsoft.com/office/powerpoint/2010/main" val="2854024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198632"/>
          </a:xfrm>
        </p:spPr>
        <p:txBody>
          <a:bodyPr>
            <a:normAutofit/>
          </a:bodyPr>
          <a:lstStyle/>
          <a:p>
            <a:pPr marL="52388" indent="4763"/>
            <a:r>
              <a:rPr lang="en-US" sz="4000" dirty="0"/>
              <a:t>Employees Excepted: Category 3</a:t>
            </a:r>
            <a:br>
              <a:rPr lang="en-US" sz="4000" dirty="0"/>
            </a:br>
            <a:r>
              <a:rPr lang="en-US" sz="3200" dirty="0"/>
              <a:t>Employees Receiving Information at a Public Awareness Event - 1</a:t>
            </a:r>
          </a:p>
        </p:txBody>
      </p:sp>
      <p:sp>
        <p:nvSpPr>
          <p:cNvPr id="3" name="Content Placeholder 2"/>
          <p:cNvSpPr>
            <a:spLocks noGrp="1"/>
          </p:cNvSpPr>
          <p:nvPr>
            <p:ph idx="1"/>
          </p:nvPr>
        </p:nvSpPr>
        <p:spPr>
          <a:xfrm>
            <a:off x="838200" y="1801299"/>
            <a:ext cx="10515600" cy="4504372"/>
          </a:xfrm>
        </p:spPr>
        <p:txBody>
          <a:bodyPr/>
          <a:lstStyle/>
          <a:p>
            <a:r>
              <a:rPr lang="en-US" dirty="0"/>
              <a:t>Employees are not required to report information about an incident that is disclosed at a public awareness event on sexual harassment, sexual assault, dating violence, or stalking. </a:t>
            </a:r>
          </a:p>
        </p:txBody>
      </p:sp>
      <p:sp>
        <p:nvSpPr>
          <p:cNvPr id="4" name="Footer Placeholder 3"/>
          <p:cNvSpPr>
            <a:spLocks noGrp="1"/>
          </p:cNvSpPr>
          <p:nvPr>
            <p:ph type="ftr" sz="quarter" idx="11"/>
          </p:nvPr>
        </p:nvSpPr>
        <p:spPr/>
        <p:txBody>
          <a:bodyPr/>
          <a:lstStyle/>
          <a:p>
            <a:r>
              <a:rPr lang="en-US" dirty="0"/>
              <a:t>Training Slide #37</a:t>
            </a:r>
          </a:p>
        </p:txBody>
      </p:sp>
      <p:sp>
        <p:nvSpPr>
          <p:cNvPr id="5" name="Slide Number Placeholder 4"/>
          <p:cNvSpPr>
            <a:spLocks noGrp="1"/>
          </p:cNvSpPr>
          <p:nvPr>
            <p:ph type="sldNum" sz="quarter" idx="4"/>
          </p:nvPr>
        </p:nvSpPr>
        <p:spPr/>
        <p:txBody>
          <a:bodyPr/>
          <a:lstStyle/>
          <a:p>
            <a:fld id="{919E3AB5-2075-4D05-9263-E6829DCFE8AA}" type="slidenum">
              <a:rPr lang="en-US" smtClean="0"/>
              <a:pPr/>
              <a:t>37</a:t>
            </a:fld>
            <a:endParaRPr lang="en-US" dirty="0"/>
          </a:p>
        </p:txBody>
      </p:sp>
    </p:spTree>
    <p:extLst>
      <p:ext uri="{BB962C8B-B14F-4D97-AF65-F5344CB8AC3E}">
        <p14:creationId xmlns:p14="http://schemas.microsoft.com/office/powerpoint/2010/main" val="1201018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198632"/>
          </a:xfrm>
        </p:spPr>
        <p:txBody>
          <a:bodyPr>
            <a:normAutofit/>
          </a:bodyPr>
          <a:lstStyle/>
          <a:p>
            <a:pPr marL="52388"/>
            <a:r>
              <a:rPr lang="en-US" sz="4000" dirty="0"/>
              <a:t>Employees Excepted: Category 3</a:t>
            </a:r>
            <a:br>
              <a:rPr lang="en-US" sz="4000" dirty="0"/>
            </a:br>
            <a:r>
              <a:rPr lang="en-US" sz="3200" dirty="0"/>
              <a:t>Employees Receiving Information at a Public Awareness Event - 2</a:t>
            </a:r>
          </a:p>
        </p:txBody>
      </p:sp>
      <p:sp>
        <p:nvSpPr>
          <p:cNvPr id="3" name="Content Placeholder 2"/>
          <p:cNvSpPr>
            <a:spLocks noGrp="1"/>
          </p:cNvSpPr>
          <p:nvPr>
            <p:ph idx="1"/>
          </p:nvPr>
        </p:nvSpPr>
        <p:spPr>
          <a:xfrm>
            <a:off x="649357" y="1728921"/>
            <a:ext cx="10986051" cy="4504372"/>
          </a:xfrm>
        </p:spPr>
        <p:txBody>
          <a:bodyPr>
            <a:normAutofit fontScale="92500" lnSpcReduction="10000"/>
          </a:bodyPr>
          <a:lstStyle/>
          <a:p>
            <a:pPr marL="0" indent="0">
              <a:buNone/>
            </a:pPr>
            <a:r>
              <a:rPr lang="en-US" i="1" dirty="0"/>
              <a:t>Example: The university’s Women and Gender Resource Center hosted an event during Sexual Assault Awareness Month where victims of sexual violence shared their stories publicly from the stage. During the event, a student shares a poem that details a sexual assault the student experienced during their freshman year. An English professor heard this disclosure during the event. Is the professor required to report this to the Title IX Coordinator? </a:t>
            </a:r>
          </a:p>
          <a:p>
            <a:pPr marL="0" indent="0">
              <a:buNone/>
            </a:pPr>
            <a:endParaRPr lang="en-US" dirty="0"/>
          </a:p>
          <a:p>
            <a:pPr marL="0" indent="0">
              <a:buNone/>
            </a:pPr>
            <a:r>
              <a:rPr lang="en-US" b="1" i="1" dirty="0"/>
              <a:t>No, required reporters are not required to report disclosures made during public awareness events such as Take Back the Night or events hosted during Sexual Assault Awareness Month.</a:t>
            </a:r>
          </a:p>
          <a:p>
            <a:pPr marL="0" indent="0">
              <a:buNone/>
            </a:pPr>
            <a:endParaRPr lang="en-US" dirty="0"/>
          </a:p>
        </p:txBody>
      </p:sp>
      <p:sp>
        <p:nvSpPr>
          <p:cNvPr id="4" name="Footer Placeholder 3"/>
          <p:cNvSpPr>
            <a:spLocks noGrp="1"/>
          </p:cNvSpPr>
          <p:nvPr>
            <p:ph type="ftr" sz="quarter" idx="11"/>
          </p:nvPr>
        </p:nvSpPr>
        <p:spPr/>
        <p:txBody>
          <a:bodyPr/>
          <a:lstStyle/>
          <a:p>
            <a:r>
              <a:rPr lang="en-US" dirty="0"/>
              <a:t>Training Slide #38</a:t>
            </a:r>
          </a:p>
        </p:txBody>
      </p:sp>
      <p:sp>
        <p:nvSpPr>
          <p:cNvPr id="5" name="Slide Number Placeholder 4"/>
          <p:cNvSpPr>
            <a:spLocks noGrp="1"/>
          </p:cNvSpPr>
          <p:nvPr>
            <p:ph type="sldNum" sz="quarter" idx="4"/>
          </p:nvPr>
        </p:nvSpPr>
        <p:spPr/>
        <p:txBody>
          <a:bodyPr/>
          <a:lstStyle/>
          <a:p>
            <a:fld id="{919E3AB5-2075-4D05-9263-E6829DCFE8AA}" type="slidenum">
              <a:rPr lang="en-US" smtClean="0"/>
              <a:pPr/>
              <a:t>38</a:t>
            </a:fld>
            <a:endParaRPr lang="en-US" dirty="0"/>
          </a:p>
        </p:txBody>
      </p:sp>
    </p:spTree>
    <p:extLst>
      <p:ext uri="{BB962C8B-B14F-4D97-AF65-F5344CB8AC3E}">
        <p14:creationId xmlns:p14="http://schemas.microsoft.com/office/powerpoint/2010/main" val="11880012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4"/>
            <a:ext cx="12192000" cy="1037031"/>
          </a:xfrm>
        </p:spPr>
        <p:txBody>
          <a:bodyPr>
            <a:normAutofit fontScale="90000"/>
          </a:bodyPr>
          <a:lstStyle/>
          <a:p>
            <a:pPr marL="0"/>
            <a:r>
              <a:rPr lang="en-US" dirty="0"/>
              <a:t>Employees Excepted: Category 4</a:t>
            </a:r>
            <a:br>
              <a:rPr lang="en-US" dirty="0"/>
            </a:br>
            <a:r>
              <a:rPr lang="en-US" sz="3600" dirty="0"/>
              <a:t> Confidential Employees (</a:t>
            </a:r>
            <a:r>
              <a:rPr lang="en-US" sz="3600" i="1" dirty="0"/>
              <a:t>limited disclosure</a:t>
            </a:r>
            <a:r>
              <a:rPr lang="en-US" sz="3600" dirty="0"/>
              <a:t>) - 1</a:t>
            </a:r>
          </a:p>
        </p:txBody>
      </p:sp>
      <p:sp>
        <p:nvSpPr>
          <p:cNvPr id="3" name="Content Placeholder 2"/>
          <p:cNvSpPr>
            <a:spLocks noGrp="1"/>
          </p:cNvSpPr>
          <p:nvPr>
            <p:ph idx="1"/>
          </p:nvPr>
        </p:nvSpPr>
        <p:spPr>
          <a:xfrm>
            <a:off x="828869" y="1652010"/>
            <a:ext cx="10789390" cy="4504372"/>
          </a:xfrm>
        </p:spPr>
        <p:txBody>
          <a:bodyPr>
            <a:normAutofit lnSpcReduction="10000"/>
          </a:bodyPr>
          <a:lstStyle/>
          <a:p>
            <a:r>
              <a:rPr lang="en-US" dirty="0"/>
              <a:t>Employees whose institution designates them as </a:t>
            </a:r>
            <a:r>
              <a:rPr lang="en-US" dirty="0">
                <a:solidFill>
                  <a:srgbClr val="FF0000"/>
                </a:solidFill>
              </a:rPr>
              <a:t>persons with whom students may speak </a:t>
            </a:r>
            <a:r>
              <a:rPr lang="en-US" dirty="0"/>
              <a:t>confidentially may be limited in the information they must report.</a:t>
            </a:r>
          </a:p>
          <a:p>
            <a:pPr lvl="1"/>
            <a:r>
              <a:rPr lang="en-US" dirty="0"/>
              <a:t>IF the information they receive was conveyed under circumstances rendering the communication confidential or privileged under other law. </a:t>
            </a:r>
          </a:p>
          <a:p>
            <a:pPr marL="0" indent="0">
              <a:buNone/>
            </a:pPr>
            <a:endParaRPr lang="en-US" dirty="0"/>
          </a:p>
          <a:p>
            <a:r>
              <a:rPr lang="en-US" dirty="0"/>
              <a:t>NOTE: Employees designated as confidential employees MUST fully report incidents observed or reported to them under circumstances outside the scope of a confidential communication </a:t>
            </a:r>
            <a:r>
              <a:rPr lang="en-US" u="sng" dirty="0"/>
              <a:t>without limitation</a:t>
            </a:r>
            <a:r>
              <a:rPr lang="en-US" dirty="0"/>
              <a:t>.</a:t>
            </a:r>
          </a:p>
          <a:p>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#39</a:t>
            </a:r>
          </a:p>
        </p:txBody>
      </p:sp>
      <p:sp>
        <p:nvSpPr>
          <p:cNvPr id="5" name="Slide Number Placeholder 4"/>
          <p:cNvSpPr>
            <a:spLocks noGrp="1"/>
          </p:cNvSpPr>
          <p:nvPr>
            <p:ph type="sldNum" sz="quarter" idx="4"/>
          </p:nvPr>
        </p:nvSpPr>
        <p:spPr/>
        <p:txBody>
          <a:bodyPr/>
          <a:lstStyle/>
          <a:p>
            <a:fld id="{919E3AB5-2075-4D05-9263-E6829DCFE8AA}" type="slidenum">
              <a:rPr lang="en-US" smtClean="0"/>
              <a:pPr/>
              <a:t>39</a:t>
            </a:fld>
            <a:endParaRPr lang="en-US" dirty="0"/>
          </a:p>
        </p:txBody>
      </p:sp>
    </p:spTree>
    <p:extLst>
      <p:ext uri="{BB962C8B-B14F-4D97-AF65-F5344CB8AC3E}">
        <p14:creationId xmlns:p14="http://schemas.microsoft.com/office/powerpoint/2010/main" val="155258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Postsecondary Institutions Must Do	 </a:t>
            </a:r>
          </a:p>
        </p:txBody>
      </p:sp>
      <p:sp>
        <p:nvSpPr>
          <p:cNvPr id="6" name="Content Placeholder 5"/>
          <p:cNvSpPr>
            <a:spLocks noGrp="1"/>
          </p:cNvSpPr>
          <p:nvPr>
            <p:ph idx="1"/>
          </p:nvPr>
        </p:nvSpPr>
        <p:spPr/>
        <p:txBody>
          <a:bodyPr/>
          <a:lstStyle/>
          <a:p>
            <a:r>
              <a:rPr lang="en-US" dirty="0"/>
              <a:t>Adopt policies on sexual harassment, sexual assault, dating violence, and stalking</a:t>
            </a:r>
          </a:p>
          <a:p>
            <a:r>
              <a:rPr lang="en-US" dirty="0"/>
              <a:t>Implement new and improved processes for reporting incidents</a:t>
            </a:r>
          </a:p>
          <a:p>
            <a:r>
              <a:rPr lang="en-US" dirty="0"/>
              <a:t>Develop comprehensive prevention and outreach programs</a:t>
            </a:r>
          </a:p>
          <a:p>
            <a:r>
              <a:rPr lang="en-US" dirty="0"/>
              <a:t>Provide amnesty or immunity to students and employees who report incidents</a:t>
            </a:r>
          </a:p>
          <a:p>
            <a:r>
              <a:rPr lang="en-US" dirty="0"/>
              <a:t>Substantially comply with the mandates or be subject to financial penalties for noncompliance</a:t>
            </a:r>
          </a:p>
        </p:txBody>
      </p:sp>
      <p:sp>
        <p:nvSpPr>
          <p:cNvPr id="2" name="Footer Placeholder 1"/>
          <p:cNvSpPr>
            <a:spLocks noGrp="1"/>
          </p:cNvSpPr>
          <p:nvPr>
            <p:ph type="ftr" sz="quarter" idx="11"/>
          </p:nvPr>
        </p:nvSpPr>
        <p:spPr/>
        <p:txBody>
          <a:bodyPr/>
          <a:lstStyle/>
          <a:p>
            <a:r>
              <a:rPr lang="en-US" dirty="0"/>
              <a:t>Training Slide #4</a:t>
            </a:r>
          </a:p>
        </p:txBody>
      </p:sp>
      <p:sp>
        <p:nvSpPr>
          <p:cNvPr id="3" name="Slide Number Placeholder 2"/>
          <p:cNvSpPr>
            <a:spLocks noGrp="1"/>
          </p:cNvSpPr>
          <p:nvPr>
            <p:ph type="sldNum" sz="quarter" idx="4"/>
          </p:nvPr>
        </p:nvSpPr>
        <p:spPr/>
        <p:txBody>
          <a:bodyPr/>
          <a:lstStyle/>
          <a:p>
            <a:fld id="{919E3AB5-2075-4D05-9263-E6829DCFE8AA}" type="slidenum">
              <a:rPr lang="en-US" smtClean="0"/>
              <a:pPr/>
              <a:t>4</a:t>
            </a:fld>
            <a:endParaRPr lang="en-US" dirty="0"/>
          </a:p>
        </p:txBody>
      </p:sp>
    </p:spTree>
    <p:extLst>
      <p:ext uri="{BB962C8B-B14F-4D97-AF65-F5344CB8AC3E}">
        <p14:creationId xmlns:p14="http://schemas.microsoft.com/office/powerpoint/2010/main" val="41171769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4"/>
            <a:ext cx="12192000" cy="1037031"/>
          </a:xfrm>
        </p:spPr>
        <p:txBody>
          <a:bodyPr>
            <a:normAutofit fontScale="90000"/>
          </a:bodyPr>
          <a:lstStyle/>
          <a:p>
            <a:pPr marL="0"/>
            <a:r>
              <a:rPr lang="en-US" dirty="0"/>
              <a:t>Employees Excepted: Category 4</a:t>
            </a:r>
            <a:br>
              <a:rPr lang="en-US" dirty="0"/>
            </a:br>
            <a:r>
              <a:rPr lang="en-US" sz="3600" dirty="0"/>
              <a:t> Confidential Employees (</a:t>
            </a:r>
            <a:r>
              <a:rPr lang="en-US" sz="3600" i="1" dirty="0"/>
              <a:t>limited disclosure</a:t>
            </a:r>
            <a:r>
              <a:rPr lang="en-US" sz="3600" dirty="0"/>
              <a:t>) - 2</a:t>
            </a:r>
          </a:p>
        </p:txBody>
      </p:sp>
      <p:sp>
        <p:nvSpPr>
          <p:cNvPr id="3" name="Content Placeholder 2"/>
          <p:cNvSpPr>
            <a:spLocks noGrp="1"/>
          </p:cNvSpPr>
          <p:nvPr>
            <p:ph idx="1"/>
          </p:nvPr>
        </p:nvSpPr>
        <p:spPr>
          <a:xfrm>
            <a:off x="838200" y="1678101"/>
            <a:ext cx="10515600" cy="4444409"/>
          </a:xfrm>
        </p:spPr>
        <p:txBody>
          <a:bodyPr>
            <a:normAutofit fontScale="85000" lnSpcReduction="20000"/>
          </a:bodyPr>
          <a:lstStyle/>
          <a:p>
            <a:pPr marL="0" indent="0">
              <a:buNone/>
            </a:pPr>
            <a:r>
              <a:rPr lang="en-US" i="1" dirty="0"/>
              <a:t>Example: Ifeoma is a counselor in the university’s Student Counseling Center. Alvin, a student at the university and one of Ifeoma’s clients, discloses to Ifeoma in a counseling session that he is concerned his roommate James is not doing well following a breakup with Alex, a romantic partner. He explains that James has been calling the former partner at all hours of the night, upwards of 50 times a day sometimes. James has also been standing outside Alex’s residence hall to observe Alex’s comings and goings, contacting Alex’s friends and family through social media to beg them to get Alex to talk to him. Is Ifeoma required to report this information to the Title IX Coordinator?  If so, what is she required to report?</a:t>
            </a:r>
          </a:p>
          <a:p>
            <a:pPr marL="0" indent="0">
              <a:buNone/>
            </a:pPr>
            <a:endParaRPr lang="en-US" i="1" dirty="0"/>
          </a:p>
          <a:p>
            <a:pPr marL="0" indent="0">
              <a:buNone/>
            </a:pPr>
            <a:r>
              <a:rPr lang="en-US" b="1" i="1" dirty="0"/>
              <a:t>Yes, Ifeoma is required to report to the Title IX Coordinator that she has become aware of alleged stalking.  Ifeoma may not report any additional information.</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#40</a:t>
            </a:r>
          </a:p>
        </p:txBody>
      </p:sp>
      <p:sp>
        <p:nvSpPr>
          <p:cNvPr id="5" name="Slide Number Placeholder 4"/>
          <p:cNvSpPr>
            <a:spLocks noGrp="1"/>
          </p:cNvSpPr>
          <p:nvPr>
            <p:ph type="sldNum" sz="quarter" idx="4"/>
          </p:nvPr>
        </p:nvSpPr>
        <p:spPr/>
        <p:txBody>
          <a:bodyPr/>
          <a:lstStyle/>
          <a:p>
            <a:fld id="{919E3AB5-2075-4D05-9263-E6829DCFE8AA}" type="slidenum">
              <a:rPr lang="en-US" smtClean="0"/>
              <a:pPr/>
              <a:t>40</a:t>
            </a:fld>
            <a:endParaRPr lang="en-US" dirty="0"/>
          </a:p>
        </p:txBody>
      </p:sp>
    </p:spTree>
    <p:extLst>
      <p:ext uri="{BB962C8B-B14F-4D97-AF65-F5344CB8AC3E}">
        <p14:creationId xmlns:p14="http://schemas.microsoft.com/office/powerpoint/2010/main" val="39870108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4"/>
            <a:ext cx="12192000" cy="1037031"/>
          </a:xfrm>
        </p:spPr>
        <p:txBody>
          <a:bodyPr>
            <a:normAutofit fontScale="90000"/>
          </a:bodyPr>
          <a:lstStyle/>
          <a:p>
            <a:pPr marL="0"/>
            <a:r>
              <a:rPr lang="en-US" dirty="0"/>
              <a:t>Employees Excepted: Category 4</a:t>
            </a:r>
            <a:br>
              <a:rPr lang="en-US" dirty="0"/>
            </a:br>
            <a:r>
              <a:rPr lang="en-US" sz="3600" dirty="0"/>
              <a:t> Confidential Employees (</a:t>
            </a:r>
            <a:r>
              <a:rPr lang="en-US" sz="3600" i="1" dirty="0"/>
              <a:t>limited disclosure</a:t>
            </a:r>
            <a:r>
              <a:rPr lang="en-US" sz="3600" dirty="0"/>
              <a:t>) - 3</a:t>
            </a:r>
          </a:p>
        </p:txBody>
      </p:sp>
      <p:sp>
        <p:nvSpPr>
          <p:cNvPr id="3" name="Content Placeholder 2"/>
          <p:cNvSpPr>
            <a:spLocks noGrp="1"/>
          </p:cNvSpPr>
          <p:nvPr>
            <p:ph idx="1"/>
          </p:nvPr>
        </p:nvSpPr>
        <p:spPr>
          <a:xfrm>
            <a:off x="758220" y="1901864"/>
            <a:ext cx="10675559" cy="4050701"/>
          </a:xfrm>
        </p:spPr>
        <p:txBody>
          <a:bodyPr>
            <a:normAutofit/>
          </a:bodyPr>
          <a:lstStyle/>
          <a:p>
            <a:pPr marL="0" indent="0">
              <a:buNone/>
            </a:pPr>
            <a:r>
              <a:rPr lang="en-US" i="1" dirty="0"/>
              <a:t>Example: If in the last example, Alvin, instead of being a student client, is a </a:t>
            </a:r>
            <a:r>
              <a:rPr lang="en-US" i="1" u="sng" dirty="0"/>
              <a:t>coworker</a:t>
            </a:r>
            <a:r>
              <a:rPr lang="en-US" i="1" dirty="0"/>
              <a:t>, is Ifeoma required to report this information to the Title IX Coordinator?  If so, what is she required to report?</a:t>
            </a:r>
          </a:p>
          <a:p>
            <a:pPr marL="0" indent="0">
              <a:buNone/>
            </a:pPr>
            <a:endParaRPr lang="en-US" i="1" dirty="0"/>
          </a:p>
          <a:p>
            <a:pPr marL="0" indent="0">
              <a:buNone/>
            </a:pPr>
            <a:r>
              <a:rPr lang="en-US" b="1" i="1" dirty="0"/>
              <a:t>If the information is not received in a setting that renders it confidential, Ifeoma must report </a:t>
            </a:r>
            <a:r>
              <a:rPr lang="en-US" b="1" i="1" u="sng" dirty="0"/>
              <a:t>all information</a:t>
            </a:r>
            <a:r>
              <a:rPr lang="en-US" b="1" i="1" dirty="0"/>
              <a:t> that Alvin has told her about James’s alleged stalking behavior.</a:t>
            </a:r>
          </a:p>
          <a:p>
            <a:endParaRPr lang="en-US" i="1"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#41</a:t>
            </a:r>
          </a:p>
        </p:txBody>
      </p:sp>
      <p:sp>
        <p:nvSpPr>
          <p:cNvPr id="5" name="Slide Number Placeholder 4"/>
          <p:cNvSpPr>
            <a:spLocks noGrp="1"/>
          </p:cNvSpPr>
          <p:nvPr>
            <p:ph type="sldNum" sz="quarter" idx="4"/>
          </p:nvPr>
        </p:nvSpPr>
        <p:spPr/>
        <p:txBody>
          <a:bodyPr/>
          <a:lstStyle/>
          <a:p>
            <a:fld id="{919E3AB5-2075-4D05-9263-E6829DCFE8AA}" type="slidenum">
              <a:rPr lang="en-US" smtClean="0"/>
              <a:pPr/>
              <a:t>41</a:t>
            </a:fld>
            <a:endParaRPr lang="en-US" dirty="0"/>
          </a:p>
        </p:txBody>
      </p:sp>
    </p:spTree>
    <p:extLst>
      <p:ext uri="{BB962C8B-B14F-4D97-AF65-F5344CB8AC3E}">
        <p14:creationId xmlns:p14="http://schemas.microsoft.com/office/powerpoint/2010/main" val="28984525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fontScale="90000"/>
          </a:bodyPr>
          <a:lstStyle/>
          <a:p>
            <a:pPr marL="0"/>
            <a:r>
              <a:rPr lang="en-US" sz="4800" dirty="0">
                <a:solidFill>
                  <a:schemeClr val="bg1"/>
                </a:solidFill>
              </a:rPr>
              <a:t>Confidentiality, Confidential Employees, and Student Advocates </a:t>
            </a:r>
          </a:p>
        </p:txBody>
      </p:sp>
      <p:sp>
        <p:nvSpPr>
          <p:cNvPr id="2" name="Footer Placeholder 1"/>
          <p:cNvSpPr>
            <a:spLocks noGrp="1"/>
          </p:cNvSpPr>
          <p:nvPr>
            <p:ph type="ftr" sz="quarter" idx="11"/>
          </p:nvPr>
        </p:nvSpPr>
        <p:spPr/>
        <p:txBody>
          <a:bodyPr/>
          <a:lstStyle/>
          <a:p>
            <a:r>
              <a:rPr lang="en-US" dirty="0"/>
              <a:t>Training Slide #42</a:t>
            </a:r>
          </a:p>
        </p:txBody>
      </p:sp>
      <p:sp>
        <p:nvSpPr>
          <p:cNvPr id="3" name="Slide Number Placeholder 2"/>
          <p:cNvSpPr>
            <a:spLocks noGrp="1"/>
          </p:cNvSpPr>
          <p:nvPr>
            <p:ph type="sldNum" sz="quarter" idx="4"/>
          </p:nvPr>
        </p:nvSpPr>
        <p:spPr/>
        <p:txBody>
          <a:bodyPr/>
          <a:lstStyle/>
          <a:p>
            <a:fld id="{919E3AB5-2075-4D05-9263-E6829DCFE8AA}" type="slidenum">
              <a:rPr lang="en-US" smtClean="0"/>
              <a:pPr/>
              <a:t>42</a:t>
            </a:fld>
            <a:endParaRPr lang="en-US" dirty="0"/>
          </a:p>
        </p:txBody>
      </p:sp>
    </p:spTree>
    <p:extLst>
      <p:ext uri="{BB962C8B-B14F-4D97-AF65-F5344CB8AC3E}">
        <p14:creationId xmlns:p14="http://schemas.microsoft.com/office/powerpoint/2010/main" val="34152720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Caution on Confidentiality	</a:t>
            </a:r>
          </a:p>
        </p:txBody>
      </p:sp>
      <p:sp>
        <p:nvSpPr>
          <p:cNvPr id="3" name="Content Placeholder 2"/>
          <p:cNvSpPr>
            <a:spLocks noGrp="1"/>
          </p:cNvSpPr>
          <p:nvPr>
            <p:ph idx="1"/>
          </p:nvPr>
        </p:nvSpPr>
        <p:spPr>
          <a:xfrm>
            <a:off x="699796" y="1633348"/>
            <a:ext cx="10672665" cy="4504372"/>
          </a:xfrm>
        </p:spPr>
        <p:txBody>
          <a:bodyPr>
            <a:normAutofit fontScale="92500" lnSpcReduction="20000"/>
          </a:bodyPr>
          <a:lstStyle/>
          <a:p>
            <a:r>
              <a:rPr lang="en-US" dirty="0"/>
              <a:t>The new law </a:t>
            </a:r>
            <a:r>
              <a:rPr lang="en-US" dirty="0">
                <a:solidFill>
                  <a:srgbClr val="FF0000"/>
                </a:solidFill>
              </a:rPr>
              <a:t>does not authorize </a:t>
            </a:r>
            <a:r>
              <a:rPr lang="en-US" dirty="0"/>
              <a:t>institutions to designate </a:t>
            </a:r>
            <a:r>
              <a:rPr lang="en-US" dirty="0">
                <a:solidFill>
                  <a:srgbClr val="FF0000"/>
                </a:solidFill>
              </a:rPr>
              <a:t>confidential employees for non-students </a:t>
            </a:r>
            <a:r>
              <a:rPr lang="en-US" dirty="0"/>
              <a:t>who report sexual harassment, sexual assault, dating violence, or stalking.</a:t>
            </a:r>
          </a:p>
          <a:p>
            <a:r>
              <a:rPr lang="en-US" dirty="0"/>
              <a:t>However, employees whose duties authorize them to receive and maintain confidential or privileged information may do so for students and non-students, if received under circumstances rendering the communication confidential or privileged under other law. </a:t>
            </a:r>
          </a:p>
          <a:p>
            <a:r>
              <a:rPr lang="en-US" dirty="0"/>
              <a:t>e.g.</a:t>
            </a:r>
          </a:p>
          <a:p>
            <a:pPr lvl="1"/>
            <a:r>
              <a:rPr lang="en-US" dirty="0">
                <a:solidFill>
                  <a:schemeClr val="accent3">
                    <a:lumMod val="75000"/>
                  </a:schemeClr>
                </a:solidFill>
              </a:rPr>
              <a:t>Licensed professional counselors</a:t>
            </a:r>
          </a:p>
          <a:p>
            <a:pPr lvl="1"/>
            <a:r>
              <a:rPr lang="en-US" dirty="0">
                <a:solidFill>
                  <a:schemeClr val="accent3">
                    <a:lumMod val="75000"/>
                  </a:schemeClr>
                </a:solidFill>
              </a:rPr>
              <a:t>Healthcare providers</a:t>
            </a:r>
          </a:p>
          <a:p>
            <a:pPr lvl="1"/>
            <a:r>
              <a:rPr lang="en-US" dirty="0">
                <a:solidFill>
                  <a:schemeClr val="accent3">
                    <a:lumMod val="75000"/>
                  </a:schemeClr>
                </a:solidFill>
              </a:rPr>
              <a:t>Clergy</a:t>
            </a:r>
          </a:p>
          <a:p>
            <a:pPr lvl="1"/>
            <a:r>
              <a:rPr lang="en-US" dirty="0">
                <a:solidFill>
                  <a:schemeClr val="accent3">
                    <a:lumMod val="75000"/>
                  </a:schemeClr>
                </a:solidFill>
              </a:rPr>
              <a:t>Legal counsel</a:t>
            </a:r>
          </a:p>
        </p:txBody>
      </p:sp>
      <p:sp>
        <p:nvSpPr>
          <p:cNvPr id="4" name="Footer Placeholder 3"/>
          <p:cNvSpPr>
            <a:spLocks noGrp="1"/>
          </p:cNvSpPr>
          <p:nvPr>
            <p:ph type="ftr" sz="quarter" idx="11"/>
          </p:nvPr>
        </p:nvSpPr>
        <p:spPr/>
        <p:txBody>
          <a:bodyPr/>
          <a:lstStyle/>
          <a:p>
            <a:r>
              <a:rPr lang="en-US" dirty="0"/>
              <a:t>Training Slide #43</a:t>
            </a:r>
          </a:p>
        </p:txBody>
      </p:sp>
      <p:sp>
        <p:nvSpPr>
          <p:cNvPr id="5" name="Slide Number Placeholder 4"/>
          <p:cNvSpPr>
            <a:spLocks noGrp="1"/>
          </p:cNvSpPr>
          <p:nvPr>
            <p:ph type="sldNum" sz="quarter" idx="4"/>
          </p:nvPr>
        </p:nvSpPr>
        <p:spPr/>
        <p:txBody>
          <a:bodyPr/>
          <a:lstStyle/>
          <a:p>
            <a:fld id="{919E3AB5-2075-4D05-9263-E6829DCFE8AA}" type="slidenum">
              <a:rPr lang="en-US" smtClean="0"/>
              <a:pPr/>
              <a:t>43</a:t>
            </a:fld>
            <a:endParaRPr lang="en-US" dirty="0"/>
          </a:p>
        </p:txBody>
      </p:sp>
    </p:spTree>
    <p:extLst>
      <p:ext uri="{BB962C8B-B14F-4D97-AF65-F5344CB8AC3E}">
        <p14:creationId xmlns:p14="http://schemas.microsoft.com/office/powerpoint/2010/main" val="2526340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43797"/>
          </a:xfrm>
        </p:spPr>
        <p:txBody>
          <a:bodyPr>
            <a:noAutofit/>
          </a:bodyPr>
          <a:lstStyle/>
          <a:p>
            <a:pPr marL="0"/>
            <a:r>
              <a:rPr lang="en-US" sz="3600" dirty="0"/>
              <a:t>Another Caution on Confidentiality</a:t>
            </a:r>
            <a:br>
              <a:rPr lang="en-US" sz="3600" dirty="0"/>
            </a:br>
            <a:r>
              <a:rPr lang="en-US" sz="3600" dirty="0"/>
              <a:t>for Employee Health or Medical Providers - 1</a:t>
            </a:r>
          </a:p>
        </p:txBody>
      </p:sp>
      <p:sp>
        <p:nvSpPr>
          <p:cNvPr id="3" name="Content Placeholder 2"/>
          <p:cNvSpPr>
            <a:spLocks noGrp="1"/>
          </p:cNvSpPr>
          <p:nvPr>
            <p:ph idx="1"/>
          </p:nvPr>
        </p:nvSpPr>
        <p:spPr/>
        <p:txBody>
          <a:bodyPr/>
          <a:lstStyle/>
          <a:p>
            <a:r>
              <a:rPr lang="en-US" dirty="0">
                <a:solidFill>
                  <a:schemeClr val="accent3">
                    <a:lumMod val="75000"/>
                  </a:schemeClr>
                </a:solidFill>
              </a:rPr>
              <a:t>Information</a:t>
            </a:r>
            <a:r>
              <a:rPr lang="en-US" dirty="0"/>
              <a:t> regarding an incident of sexual harassment, sexual assault, dating violence, or stalking that is </a:t>
            </a:r>
            <a:r>
              <a:rPr lang="en-US" dirty="0">
                <a:solidFill>
                  <a:schemeClr val="accent3">
                    <a:lumMod val="75000"/>
                  </a:schemeClr>
                </a:solidFill>
              </a:rPr>
              <a:t>disclosed to a healthcare provider or medical provider employed</a:t>
            </a:r>
            <a:r>
              <a:rPr lang="en-US" dirty="0"/>
              <a:t> by the institution is confidential and may only be shared by the provider with the victim’s consent. </a:t>
            </a:r>
          </a:p>
          <a:p>
            <a:r>
              <a:rPr lang="en-US" dirty="0"/>
              <a:t>As confidential employees, healthcare and medical providers must report each incident to the institution’s Title IX Coordinator by type and must not include any information identifying the victim. </a:t>
            </a:r>
          </a:p>
        </p:txBody>
      </p:sp>
      <p:sp>
        <p:nvSpPr>
          <p:cNvPr id="4" name="Footer Placeholder 3"/>
          <p:cNvSpPr>
            <a:spLocks noGrp="1"/>
          </p:cNvSpPr>
          <p:nvPr>
            <p:ph type="ftr" sz="quarter" idx="11"/>
          </p:nvPr>
        </p:nvSpPr>
        <p:spPr/>
        <p:txBody>
          <a:bodyPr/>
          <a:lstStyle/>
          <a:p>
            <a:r>
              <a:rPr lang="en-US" dirty="0"/>
              <a:t>Training Slide #44</a:t>
            </a:r>
          </a:p>
        </p:txBody>
      </p:sp>
      <p:sp>
        <p:nvSpPr>
          <p:cNvPr id="5" name="Slide Number Placeholder 4"/>
          <p:cNvSpPr>
            <a:spLocks noGrp="1"/>
          </p:cNvSpPr>
          <p:nvPr>
            <p:ph type="sldNum" sz="quarter" idx="4"/>
          </p:nvPr>
        </p:nvSpPr>
        <p:spPr/>
        <p:txBody>
          <a:bodyPr/>
          <a:lstStyle/>
          <a:p>
            <a:fld id="{919E3AB5-2075-4D05-9263-E6829DCFE8AA}" type="slidenum">
              <a:rPr lang="en-US" smtClean="0"/>
              <a:pPr/>
              <a:t>44</a:t>
            </a:fld>
            <a:endParaRPr lang="en-US" dirty="0"/>
          </a:p>
        </p:txBody>
      </p:sp>
    </p:spTree>
    <p:extLst>
      <p:ext uri="{BB962C8B-B14F-4D97-AF65-F5344CB8AC3E}">
        <p14:creationId xmlns:p14="http://schemas.microsoft.com/office/powerpoint/2010/main" val="22469210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43797"/>
          </a:xfrm>
        </p:spPr>
        <p:txBody>
          <a:bodyPr>
            <a:noAutofit/>
          </a:bodyPr>
          <a:lstStyle/>
          <a:p>
            <a:pPr marL="0"/>
            <a:r>
              <a:rPr lang="en-US" sz="3600" dirty="0"/>
              <a:t>Another Caution on Confidentiality</a:t>
            </a:r>
            <a:br>
              <a:rPr lang="en-US" sz="3600" dirty="0"/>
            </a:br>
            <a:r>
              <a:rPr lang="en-US" sz="3600" dirty="0"/>
              <a:t>for Employee Health or Medical Providers - 2</a:t>
            </a:r>
          </a:p>
        </p:txBody>
      </p:sp>
      <p:sp>
        <p:nvSpPr>
          <p:cNvPr id="3" name="Content Placeholder 2"/>
          <p:cNvSpPr>
            <a:spLocks noGrp="1"/>
          </p:cNvSpPr>
          <p:nvPr>
            <p:ph idx="1"/>
          </p:nvPr>
        </p:nvSpPr>
        <p:spPr>
          <a:xfrm>
            <a:off x="526774" y="1736452"/>
            <a:ext cx="10797209" cy="4669784"/>
          </a:xfrm>
        </p:spPr>
        <p:txBody>
          <a:bodyPr>
            <a:normAutofit fontScale="70000" lnSpcReduction="20000"/>
          </a:bodyPr>
          <a:lstStyle/>
          <a:p>
            <a:pPr marL="0" indent="0">
              <a:buNone/>
            </a:pPr>
            <a:r>
              <a:rPr lang="en-US" sz="3100" i="1" dirty="0"/>
              <a:t>Example: Teresita is a certified nurse practitioner in the university’s Student Health and Wellness Center. Teresita sees a patient, Abby, who comes into the office for sexually transmitted disease and pregnancy testing. Abby discloses that she was sexually assaulted the previous night and wants to ensure that she has not contracted any sexually transmitted infections or become pregnant as a result of this sexual assault. She tells Teresita that she wants to report the assault to the police, but she is too overwhelmed to find the police contact information. May Teresita report this sexual assault to the police on Abby’s behalf?</a:t>
            </a:r>
          </a:p>
          <a:p>
            <a:pPr marL="0" indent="0">
              <a:buNone/>
            </a:pPr>
            <a:endParaRPr lang="en-US" sz="3100" b="1" i="1" dirty="0"/>
          </a:p>
          <a:p>
            <a:pPr marL="0" indent="0">
              <a:buNone/>
            </a:pPr>
            <a:r>
              <a:rPr lang="en-US" sz="3100" b="1" i="1" dirty="0"/>
              <a:t>Yes, with Abby’s consent, Teresita may contact the relevant police department.  It is recommended that Teresita gain Abby’s written consent for this. Teresita is also required to report to the Title IX Coordinator that there has been a sexual assault. Without Abby’s consent, that is the only information that can be reported to the Title IX Coordinator.</a:t>
            </a:r>
            <a:endParaRPr lang="en-US" b="1" i="1" dirty="0"/>
          </a:p>
          <a:p>
            <a:endParaRPr lang="en-US" b="1" i="1" dirty="0"/>
          </a:p>
          <a:p>
            <a:endParaRPr lang="en-US" i="1" dirty="0"/>
          </a:p>
          <a:p>
            <a:endParaRPr lang="en-US" i="1" dirty="0"/>
          </a:p>
          <a:p>
            <a:pPr marL="0" indent="0">
              <a:buNone/>
            </a:pPr>
            <a:endParaRPr lang="en-US" dirty="0"/>
          </a:p>
        </p:txBody>
      </p:sp>
      <p:sp>
        <p:nvSpPr>
          <p:cNvPr id="4" name="Footer Placeholder 3"/>
          <p:cNvSpPr>
            <a:spLocks noGrp="1"/>
          </p:cNvSpPr>
          <p:nvPr>
            <p:ph type="ftr" sz="quarter" idx="11"/>
          </p:nvPr>
        </p:nvSpPr>
        <p:spPr/>
        <p:txBody>
          <a:bodyPr/>
          <a:lstStyle/>
          <a:p>
            <a:r>
              <a:rPr lang="en-US" dirty="0"/>
              <a:t>Training Slide #45</a:t>
            </a:r>
          </a:p>
        </p:txBody>
      </p:sp>
      <p:sp>
        <p:nvSpPr>
          <p:cNvPr id="5" name="Slide Number Placeholder 4"/>
          <p:cNvSpPr>
            <a:spLocks noGrp="1"/>
          </p:cNvSpPr>
          <p:nvPr>
            <p:ph type="sldNum" sz="quarter" idx="4"/>
          </p:nvPr>
        </p:nvSpPr>
        <p:spPr/>
        <p:txBody>
          <a:bodyPr/>
          <a:lstStyle/>
          <a:p>
            <a:fld id="{919E3AB5-2075-4D05-9263-E6829DCFE8AA}" type="slidenum">
              <a:rPr lang="en-US" smtClean="0"/>
              <a:pPr/>
              <a:t>45</a:t>
            </a:fld>
            <a:endParaRPr lang="en-US" dirty="0"/>
          </a:p>
        </p:txBody>
      </p:sp>
    </p:spTree>
    <p:extLst>
      <p:ext uri="{BB962C8B-B14F-4D97-AF65-F5344CB8AC3E}">
        <p14:creationId xmlns:p14="http://schemas.microsoft.com/office/powerpoint/2010/main" val="3804951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a:r>
              <a:rPr lang="en-US" dirty="0"/>
              <a:t>Who else may maintain confidential information? </a:t>
            </a:r>
          </a:p>
        </p:txBody>
      </p:sp>
      <p:sp>
        <p:nvSpPr>
          <p:cNvPr id="3" name="Content Placeholder 2"/>
          <p:cNvSpPr>
            <a:spLocks noGrp="1"/>
          </p:cNvSpPr>
          <p:nvPr>
            <p:ph idx="1"/>
          </p:nvPr>
        </p:nvSpPr>
        <p:spPr>
          <a:xfrm>
            <a:off x="828869" y="1782638"/>
            <a:ext cx="10515600" cy="4504372"/>
          </a:xfrm>
        </p:spPr>
        <p:txBody>
          <a:bodyPr>
            <a:normAutofit/>
          </a:bodyPr>
          <a:lstStyle/>
          <a:p>
            <a:r>
              <a:rPr lang="en-US" dirty="0"/>
              <a:t>The new law authorizes institutions to designate one or more students to serve as “</a:t>
            </a:r>
            <a:r>
              <a:rPr lang="en-US" dirty="0">
                <a:solidFill>
                  <a:schemeClr val="accent3">
                    <a:lumMod val="75000"/>
                  </a:schemeClr>
                </a:solidFill>
              </a:rPr>
              <a:t>Student Advocates</a:t>
            </a:r>
            <a:r>
              <a:rPr lang="en-US" dirty="0"/>
              <a:t>.”</a:t>
            </a:r>
          </a:p>
          <a:p>
            <a:pPr lvl="1"/>
            <a:r>
              <a:rPr lang="en-US" dirty="0"/>
              <a:t>Student Advocates must be enrolled as a student at the institution. </a:t>
            </a:r>
          </a:p>
          <a:p>
            <a:pPr marL="0" indent="0">
              <a:buNone/>
            </a:pPr>
            <a:r>
              <a:rPr lang="en-US" dirty="0"/>
              <a:t> </a:t>
            </a:r>
          </a:p>
        </p:txBody>
      </p:sp>
      <p:sp>
        <p:nvSpPr>
          <p:cNvPr id="4" name="Footer Placeholder 3"/>
          <p:cNvSpPr>
            <a:spLocks noGrp="1"/>
          </p:cNvSpPr>
          <p:nvPr>
            <p:ph type="ftr" sz="quarter" idx="11"/>
          </p:nvPr>
        </p:nvSpPr>
        <p:spPr>
          <a:xfrm>
            <a:off x="2850292" y="6414016"/>
            <a:ext cx="5303108" cy="365125"/>
          </a:xfrm>
        </p:spPr>
        <p:txBody>
          <a:bodyPr/>
          <a:lstStyle/>
          <a:p>
            <a:r>
              <a:rPr lang="en-US" dirty="0"/>
              <a:t>Training Slide #46</a:t>
            </a:r>
          </a:p>
        </p:txBody>
      </p:sp>
      <p:sp>
        <p:nvSpPr>
          <p:cNvPr id="5" name="Slide Number Placeholder 4"/>
          <p:cNvSpPr>
            <a:spLocks noGrp="1"/>
          </p:cNvSpPr>
          <p:nvPr>
            <p:ph type="sldNum" sz="quarter" idx="4"/>
          </p:nvPr>
        </p:nvSpPr>
        <p:spPr/>
        <p:txBody>
          <a:bodyPr/>
          <a:lstStyle/>
          <a:p>
            <a:fld id="{919E3AB5-2075-4D05-9263-E6829DCFE8AA}" type="slidenum">
              <a:rPr lang="en-US" smtClean="0"/>
              <a:pPr/>
              <a:t>46</a:t>
            </a:fld>
            <a:endParaRPr lang="en-US" dirty="0"/>
          </a:p>
        </p:txBody>
      </p:sp>
    </p:spTree>
    <p:extLst>
      <p:ext uri="{BB962C8B-B14F-4D97-AF65-F5344CB8AC3E}">
        <p14:creationId xmlns:p14="http://schemas.microsoft.com/office/powerpoint/2010/main" val="18468290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 Advocates under Other Law - 1</a:t>
            </a:r>
          </a:p>
        </p:txBody>
      </p:sp>
      <p:sp>
        <p:nvSpPr>
          <p:cNvPr id="3" name="Content Placeholder 2"/>
          <p:cNvSpPr>
            <a:spLocks noGrp="1"/>
          </p:cNvSpPr>
          <p:nvPr>
            <p:ph idx="1"/>
          </p:nvPr>
        </p:nvSpPr>
        <p:spPr>
          <a:xfrm>
            <a:off x="819539" y="1624018"/>
            <a:ext cx="10515600" cy="4504372"/>
          </a:xfrm>
        </p:spPr>
        <p:txBody>
          <a:bodyPr/>
          <a:lstStyle/>
          <a:p>
            <a:pPr marL="0" indent="0">
              <a:buNone/>
            </a:pPr>
            <a:r>
              <a:rPr lang="en-US" dirty="0"/>
              <a:t>“</a:t>
            </a:r>
            <a:r>
              <a:rPr lang="en-US" dirty="0">
                <a:solidFill>
                  <a:schemeClr val="accent3">
                    <a:lumMod val="75000"/>
                  </a:schemeClr>
                </a:solidFill>
              </a:rPr>
              <a:t>Advocates for Survivors of Sexual Assault</a:t>
            </a:r>
            <a:r>
              <a:rPr lang="en-US" dirty="0"/>
              <a:t>”</a:t>
            </a:r>
            <a:endParaRPr lang="en-US" sz="2000" dirty="0"/>
          </a:p>
          <a:p>
            <a:pPr lvl="1"/>
            <a:r>
              <a:rPr lang="en-US" dirty="0"/>
              <a:t>Survivor Advocates must be meet certification requirements set by the Office of the Texas Attorney General.</a:t>
            </a:r>
          </a:p>
          <a:p>
            <a:pPr lvl="1"/>
            <a:r>
              <a:rPr lang="en-US" dirty="0"/>
              <a:t>Confidential communications must be made: </a:t>
            </a:r>
          </a:p>
          <a:p>
            <a:pPr lvl="2"/>
            <a:r>
              <a:rPr lang="en-US" dirty="0"/>
              <a:t>By a “survivor” of sexual assault or other “sex offense” as prescribed by law</a:t>
            </a:r>
          </a:p>
          <a:p>
            <a:pPr lvl="2"/>
            <a:r>
              <a:rPr lang="en-US" dirty="0"/>
              <a:t>In the course of receiving sexual assault advocacy services</a:t>
            </a:r>
          </a:p>
          <a:p>
            <a:endParaRPr lang="en-US" dirty="0"/>
          </a:p>
        </p:txBody>
      </p:sp>
      <p:sp>
        <p:nvSpPr>
          <p:cNvPr id="4" name="Footer Placeholder 3"/>
          <p:cNvSpPr>
            <a:spLocks noGrp="1"/>
          </p:cNvSpPr>
          <p:nvPr>
            <p:ph type="ftr" sz="quarter" idx="11"/>
          </p:nvPr>
        </p:nvSpPr>
        <p:spPr/>
        <p:txBody>
          <a:bodyPr/>
          <a:lstStyle/>
          <a:p>
            <a:r>
              <a:rPr lang="en-US" dirty="0"/>
              <a:t>Training Slide #47</a:t>
            </a:r>
          </a:p>
        </p:txBody>
      </p:sp>
      <p:sp>
        <p:nvSpPr>
          <p:cNvPr id="5" name="Slide Number Placeholder 4"/>
          <p:cNvSpPr>
            <a:spLocks noGrp="1"/>
          </p:cNvSpPr>
          <p:nvPr>
            <p:ph type="sldNum" sz="quarter" idx="4"/>
          </p:nvPr>
        </p:nvSpPr>
        <p:spPr/>
        <p:txBody>
          <a:bodyPr/>
          <a:lstStyle/>
          <a:p>
            <a:fld id="{919E3AB5-2075-4D05-9263-E6829DCFE8AA}" type="slidenum">
              <a:rPr lang="en-US" smtClean="0"/>
              <a:pPr/>
              <a:t>47</a:t>
            </a:fld>
            <a:endParaRPr lang="en-US" dirty="0"/>
          </a:p>
        </p:txBody>
      </p:sp>
    </p:spTree>
    <p:extLst>
      <p:ext uri="{BB962C8B-B14F-4D97-AF65-F5344CB8AC3E}">
        <p14:creationId xmlns:p14="http://schemas.microsoft.com/office/powerpoint/2010/main" val="32850388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201028"/>
          </a:xfrm>
        </p:spPr>
        <p:txBody>
          <a:bodyPr>
            <a:normAutofit/>
          </a:bodyPr>
          <a:lstStyle/>
          <a:p>
            <a:pPr marL="0"/>
            <a:r>
              <a:rPr lang="en-US" dirty="0"/>
              <a:t>Advocate Confidentiality under Other Law - 2</a:t>
            </a:r>
          </a:p>
        </p:txBody>
      </p:sp>
      <p:sp>
        <p:nvSpPr>
          <p:cNvPr id="3" name="Content Placeholder 2"/>
          <p:cNvSpPr>
            <a:spLocks noGrp="1"/>
          </p:cNvSpPr>
          <p:nvPr>
            <p:ph idx="1"/>
          </p:nvPr>
        </p:nvSpPr>
        <p:spPr>
          <a:xfrm>
            <a:off x="520699" y="1689700"/>
            <a:ext cx="11328401" cy="4593533"/>
          </a:xfrm>
        </p:spPr>
        <p:txBody>
          <a:bodyPr>
            <a:normAutofit fontScale="92500" lnSpcReduction="20000"/>
          </a:bodyPr>
          <a:lstStyle/>
          <a:p>
            <a:pPr marL="0" indent="0">
              <a:lnSpc>
                <a:spcPct val="120000"/>
              </a:lnSpc>
              <a:buNone/>
            </a:pPr>
            <a:r>
              <a:rPr lang="en-US" dirty="0"/>
              <a:t>Texas Government Code – Victims of Sexual Assault</a:t>
            </a:r>
          </a:p>
          <a:p>
            <a:pPr marL="0" indent="0">
              <a:lnSpc>
                <a:spcPct val="120000"/>
              </a:lnSpc>
              <a:buNone/>
            </a:pPr>
            <a:r>
              <a:rPr lang="en-US" sz="1600" dirty="0"/>
              <a:t>Victims of sexual assault have the right to confidential communication between a sexual assault advocate or a sexual assault program. A sexual assault advocate or a sexual assault program must be certified according to the minimum standards set forth by the Texas Attorney General.</a:t>
            </a:r>
          </a:p>
          <a:p>
            <a:pPr>
              <a:lnSpc>
                <a:spcPct val="120000"/>
              </a:lnSpc>
            </a:pPr>
            <a:r>
              <a:rPr lang="en-US" sz="1600" dirty="0"/>
              <a:t>To find a list of sexual assault advocate programs in Texas, click here: </a:t>
            </a:r>
            <a:r>
              <a:rPr lang="en-US" sz="1600" dirty="0">
                <a:hlinkClick r:id="rId3"/>
              </a:rPr>
              <a:t>http://taasa.org/crisis-center-locator/</a:t>
            </a:r>
            <a:r>
              <a:rPr lang="en-US" sz="1600" dirty="0"/>
              <a:t> </a:t>
            </a:r>
          </a:p>
          <a:p>
            <a:pPr>
              <a:lnSpc>
                <a:spcPct val="120000"/>
              </a:lnSpc>
            </a:pPr>
            <a:r>
              <a:rPr lang="en-US" sz="1600" dirty="0"/>
              <a:t>For sexual assault program minimum standards requirements for advocate training certification, click here: </a:t>
            </a:r>
            <a:r>
              <a:rPr lang="en-US" sz="1600" dirty="0">
                <a:hlinkClick r:id="rId4"/>
              </a:rPr>
              <a:t>https://www.texasattorneygeneral.gov/sites/default/files/files/divisions/crime-victims/SATP-Certification-Guide.pdf</a:t>
            </a:r>
            <a:r>
              <a:rPr lang="en-US" sz="1600" dirty="0"/>
              <a:t> </a:t>
            </a:r>
          </a:p>
          <a:p>
            <a:pPr marL="0" indent="0">
              <a:lnSpc>
                <a:spcPct val="120000"/>
              </a:lnSpc>
              <a:buNone/>
            </a:pPr>
            <a:endParaRPr lang="en-US" sz="1500" dirty="0"/>
          </a:p>
          <a:p>
            <a:pPr marL="0" indent="0">
              <a:lnSpc>
                <a:spcPct val="120000"/>
              </a:lnSpc>
              <a:buNone/>
            </a:pPr>
            <a:r>
              <a:rPr lang="en-US" dirty="0"/>
              <a:t>Texas Family Code – Victims of Dating/Family Violence</a:t>
            </a:r>
          </a:p>
          <a:p>
            <a:pPr marL="0" lvl="0" indent="0">
              <a:lnSpc>
                <a:spcPct val="120000"/>
              </a:lnSpc>
              <a:buNone/>
              <a:defRPr/>
            </a:pPr>
            <a:r>
              <a:rPr lang="en-US" sz="1600" dirty="0"/>
              <a:t>Victims of dating/family violence can seek supportive services from a family violence center with enhanced confidentiality. State law provides privilege for written and oral confidential communications exchanged between a victim of family violence and an advocate at a family violence center.</a:t>
            </a:r>
          </a:p>
          <a:p>
            <a:pPr>
              <a:lnSpc>
                <a:spcPct val="120000"/>
              </a:lnSpc>
            </a:pPr>
            <a:r>
              <a:rPr lang="en-US" sz="1600" dirty="0"/>
              <a:t>To find a list of local family violence centers in Texas, click here:</a:t>
            </a:r>
          </a:p>
          <a:p>
            <a:pPr indent="0">
              <a:lnSpc>
                <a:spcPct val="120000"/>
              </a:lnSpc>
              <a:buNone/>
            </a:pPr>
            <a:r>
              <a:rPr lang="en-US" sz="1600" dirty="0">
                <a:hlinkClick r:id="rId5"/>
              </a:rPr>
              <a:t>http://tcfv.org/wp-content/uploads/2019/08/tcfv_srv_directory_2019.pdf</a:t>
            </a:r>
            <a:r>
              <a:rPr lang="en-US" sz="1600" dirty="0"/>
              <a:t> </a:t>
            </a:r>
          </a:p>
          <a:p>
            <a:pPr marL="0" indent="0">
              <a:lnSpc>
                <a:spcPct val="90000"/>
              </a:lnSpc>
              <a:buNone/>
            </a:pPr>
            <a:endParaRPr lang="en-US" sz="1600" dirty="0"/>
          </a:p>
          <a:p>
            <a:pPr marL="0" indent="0">
              <a:lnSpc>
                <a:spcPct val="90000"/>
              </a:lnSpc>
              <a:buNone/>
            </a:pPr>
            <a:endParaRPr lang="en-US" sz="1600" dirty="0"/>
          </a:p>
          <a:p>
            <a:pPr marL="0" indent="0">
              <a:lnSpc>
                <a:spcPct val="90000"/>
              </a:lnSpc>
              <a:buNone/>
            </a:pPr>
            <a:endParaRPr lang="en-US" sz="1600" dirty="0"/>
          </a:p>
          <a:p>
            <a:pPr marL="0" indent="0">
              <a:lnSpc>
                <a:spcPct val="90000"/>
              </a:lnSpc>
              <a:buNone/>
            </a:pPr>
            <a:endParaRPr lang="en-US" sz="3600"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#48</a:t>
            </a:r>
          </a:p>
        </p:txBody>
      </p:sp>
    </p:spTree>
    <p:extLst>
      <p:ext uri="{BB962C8B-B14F-4D97-AF65-F5344CB8AC3E}">
        <p14:creationId xmlns:p14="http://schemas.microsoft.com/office/powerpoint/2010/main" val="18545455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201028"/>
          </a:xfrm>
        </p:spPr>
        <p:txBody>
          <a:bodyPr>
            <a:normAutofit/>
          </a:bodyPr>
          <a:lstStyle/>
          <a:p>
            <a:pPr marL="0"/>
            <a:r>
              <a:rPr lang="en-US" dirty="0"/>
              <a:t>Advocates under Other Law - 3</a:t>
            </a:r>
          </a:p>
        </p:txBody>
      </p:sp>
      <p:sp>
        <p:nvSpPr>
          <p:cNvPr id="3" name="Content Placeholder 2"/>
          <p:cNvSpPr>
            <a:spLocks noGrp="1"/>
          </p:cNvSpPr>
          <p:nvPr>
            <p:ph idx="1"/>
          </p:nvPr>
        </p:nvSpPr>
        <p:spPr>
          <a:xfrm>
            <a:off x="532108" y="1724628"/>
            <a:ext cx="10926829" cy="4375230"/>
          </a:xfrm>
        </p:spPr>
        <p:txBody>
          <a:bodyPr>
            <a:noAutofit/>
          </a:bodyPr>
          <a:lstStyle/>
          <a:p>
            <a:pPr marL="457200" lvl="1" indent="0">
              <a:lnSpc>
                <a:spcPct val="90000"/>
              </a:lnSpc>
              <a:buNone/>
            </a:pPr>
            <a:r>
              <a:rPr lang="en-US" sz="2800" i="1" dirty="0">
                <a:latin typeface="+mj-lt"/>
              </a:rPr>
              <a:t>Example: A student reports a sexual assault to a Student Advocate or Title IX Coordinator and wants to know if they should or can get a sexual assault exam.</a:t>
            </a:r>
          </a:p>
          <a:p>
            <a:pPr marL="457200" lvl="1" indent="0">
              <a:lnSpc>
                <a:spcPct val="90000"/>
              </a:lnSpc>
              <a:buNone/>
            </a:pPr>
            <a:endParaRPr lang="en-US" sz="2800" i="1" dirty="0">
              <a:latin typeface="+mj-lt"/>
            </a:endParaRPr>
          </a:p>
          <a:p>
            <a:pPr marL="457200" lvl="1" indent="0">
              <a:lnSpc>
                <a:spcPct val="90000"/>
              </a:lnSpc>
              <a:buNone/>
            </a:pPr>
            <a:r>
              <a:rPr lang="en-US" sz="2800" b="1" i="1" dirty="0">
                <a:latin typeface="+mj-lt"/>
              </a:rPr>
              <a:t>The Student Advocate or Title IX Coordinator will refer the victim to a hospital or community-based program that has a sexual assault nurse examiner (SANE) on staff. Once they present to the hospital or community-based program as a victim of sexual assault, an advocate for a sexual assault survivors will arrive to assist them in receiving the necessary services. </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#49</a:t>
            </a:r>
          </a:p>
        </p:txBody>
      </p:sp>
    </p:spTree>
    <p:extLst>
      <p:ext uri="{BB962C8B-B14F-4D97-AF65-F5344CB8AC3E}">
        <p14:creationId xmlns:p14="http://schemas.microsoft.com/office/powerpoint/2010/main" val="3240129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about Title IX?</a:t>
            </a:r>
          </a:p>
        </p:txBody>
      </p:sp>
      <p:sp>
        <p:nvSpPr>
          <p:cNvPr id="3" name="Content Placeholder 2"/>
          <p:cNvSpPr>
            <a:spLocks noGrp="1"/>
          </p:cNvSpPr>
          <p:nvPr>
            <p:ph idx="1"/>
          </p:nvPr>
        </p:nvSpPr>
        <p:spPr>
          <a:xfrm>
            <a:off x="838200" y="1592976"/>
            <a:ext cx="10515600" cy="4504372"/>
          </a:xfrm>
        </p:spPr>
        <p:txBody>
          <a:bodyPr>
            <a:normAutofit fontScale="92500"/>
          </a:bodyPr>
          <a:lstStyle/>
          <a:p>
            <a:r>
              <a:rPr lang="en-US" dirty="0"/>
              <a:t>Title IX – </a:t>
            </a:r>
            <a:r>
              <a:rPr lang="en-US" sz="1800" dirty="0"/>
              <a:t>and other federal laws, including Violence Against Women Act (VAWA) and Clery</a:t>
            </a:r>
            <a:r>
              <a:rPr lang="en-US" dirty="0"/>
              <a:t> – remain in full force and effect for federal enforcement of sex discrimination impacting any person’s access to a federally funded education program, benefit, or activity.</a:t>
            </a:r>
          </a:p>
          <a:p>
            <a:pPr lvl="1"/>
            <a:r>
              <a:rPr lang="en-US" dirty="0">
                <a:highlight>
                  <a:srgbClr val="FFFF00"/>
                </a:highlight>
              </a:rPr>
              <a:t>June 2021: T</a:t>
            </a:r>
            <a:r>
              <a:rPr lang="en-US" dirty="0"/>
              <a:t>he U.S. Dept. of Education is currently conducting hearings and may propose new and different requirements for compliance with Title IX. </a:t>
            </a:r>
          </a:p>
          <a:p>
            <a:r>
              <a:rPr lang="en-US" dirty="0"/>
              <a:t>In 2019, the 86th Texas Legislature enacted two new laws relating to sexual harassment, sexual assault, dating violence, and stalking:</a:t>
            </a:r>
          </a:p>
          <a:p>
            <a:pPr lvl="1"/>
            <a:r>
              <a:rPr lang="en-US" dirty="0"/>
              <a:t>Senate Bill 212: authored by Senator Joan Huffman</a:t>
            </a:r>
          </a:p>
          <a:p>
            <a:pPr lvl="1"/>
            <a:r>
              <a:rPr lang="en-US" dirty="0"/>
              <a:t>House Bill 1735: authored by Representative Donna Howard</a:t>
            </a:r>
          </a:p>
        </p:txBody>
      </p:sp>
      <p:sp>
        <p:nvSpPr>
          <p:cNvPr id="4" name="Footer Placeholder 3"/>
          <p:cNvSpPr>
            <a:spLocks noGrp="1"/>
          </p:cNvSpPr>
          <p:nvPr>
            <p:ph type="ftr" sz="quarter" idx="11"/>
          </p:nvPr>
        </p:nvSpPr>
        <p:spPr/>
        <p:txBody>
          <a:bodyPr/>
          <a:lstStyle/>
          <a:p>
            <a:r>
              <a:rPr lang="en-US" dirty="0"/>
              <a:t>Training Slide #5</a:t>
            </a:r>
          </a:p>
        </p:txBody>
      </p:sp>
      <p:sp>
        <p:nvSpPr>
          <p:cNvPr id="5" name="Slide Number Placeholder 4"/>
          <p:cNvSpPr>
            <a:spLocks noGrp="1"/>
          </p:cNvSpPr>
          <p:nvPr>
            <p:ph type="sldNum" sz="quarter" idx="4"/>
          </p:nvPr>
        </p:nvSpPr>
        <p:spPr/>
        <p:txBody>
          <a:bodyPr/>
          <a:lstStyle/>
          <a:p>
            <a:fld id="{919E3AB5-2075-4D05-9263-E6829DCFE8AA}" type="slidenum">
              <a:rPr lang="en-US" smtClean="0"/>
              <a:pPr/>
              <a:t>5</a:t>
            </a:fld>
            <a:endParaRPr lang="en-US" dirty="0"/>
          </a:p>
        </p:txBody>
      </p:sp>
    </p:spTree>
    <p:extLst>
      <p:ext uri="{BB962C8B-B14F-4D97-AF65-F5344CB8AC3E}">
        <p14:creationId xmlns:p14="http://schemas.microsoft.com/office/powerpoint/2010/main" val="16454519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What must confidential employees report?</a:t>
            </a:r>
          </a:p>
        </p:txBody>
      </p:sp>
      <p:sp>
        <p:nvSpPr>
          <p:cNvPr id="3" name="Content Placeholder 2"/>
          <p:cNvSpPr>
            <a:spLocks noGrp="1"/>
          </p:cNvSpPr>
          <p:nvPr>
            <p:ph idx="1"/>
          </p:nvPr>
        </p:nvSpPr>
        <p:spPr/>
        <p:txBody>
          <a:bodyPr/>
          <a:lstStyle/>
          <a:p>
            <a:r>
              <a:rPr lang="en-US" dirty="0"/>
              <a:t>Employees designated or licensed to maintain confidentiality must report </a:t>
            </a:r>
            <a:r>
              <a:rPr lang="en-US" dirty="0">
                <a:solidFill>
                  <a:schemeClr val="accent3">
                    <a:lumMod val="75000"/>
                  </a:schemeClr>
                </a:solidFill>
              </a:rPr>
              <a:t>only the type of incident </a:t>
            </a:r>
            <a:r>
              <a:rPr lang="en-US" dirty="0"/>
              <a:t>reported to them </a:t>
            </a:r>
          </a:p>
          <a:p>
            <a:pPr lvl="1"/>
            <a:r>
              <a:rPr lang="en-US" dirty="0"/>
              <a:t>They may not report information that would violate a student’s expectation of privacy, </a:t>
            </a:r>
            <a:r>
              <a:rPr lang="en-US" dirty="0">
                <a:solidFill>
                  <a:srgbClr val="FF0000"/>
                </a:solidFill>
              </a:rPr>
              <a:t>UNLESS</a:t>
            </a:r>
          </a:p>
          <a:p>
            <a:pPr lvl="1"/>
            <a:r>
              <a:rPr lang="en-US" dirty="0"/>
              <a:t>The employee is required to report information under other law</a:t>
            </a:r>
          </a:p>
          <a:p>
            <a:pPr lvl="1"/>
            <a:r>
              <a:rPr lang="en-US" dirty="0"/>
              <a:t>The student consents to disclosure   </a:t>
            </a:r>
          </a:p>
          <a:p>
            <a:r>
              <a:rPr lang="en-US" dirty="0"/>
              <a:t>NOTE: Only a single report stating the type of incident is required when multiple confidential employees receive information about the same incident.</a:t>
            </a:r>
          </a:p>
          <a:p>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#50</a:t>
            </a:r>
          </a:p>
        </p:txBody>
      </p:sp>
      <p:sp>
        <p:nvSpPr>
          <p:cNvPr id="5" name="Slide Number Placeholder 4"/>
          <p:cNvSpPr>
            <a:spLocks noGrp="1"/>
          </p:cNvSpPr>
          <p:nvPr>
            <p:ph type="sldNum" sz="quarter" idx="4"/>
          </p:nvPr>
        </p:nvSpPr>
        <p:spPr/>
        <p:txBody>
          <a:bodyPr/>
          <a:lstStyle/>
          <a:p>
            <a:fld id="{919E3AB5-2075-4D05-9263-E6829DCFE8AA}" type="slidenum">
              <a:rPr lang="en-US" smtClean="0"/>
              <a:pPr/>
              <a:t>50</a:t>
            </a:fld>
            <a:endParaRPr lang="en-US" dirty="0"/>
          </a:p>
        </p:txBody>
      </p:sp>
    </p:spTree>
    <p:extLst>
      <p:ext uri="{BB962C8B-B14F-4D97-AF65-F5344CB8AC3E}">
        <p14:creationId xmlns:p14="http://schemas.microsoft.com/office/powerpoint/2010/main" val="16607553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must Student Advocates report? - 1</a:t>
            </a:r>
          </a:p>
        </p:txBody>
      </p:sp>
      <p:sp>
        <p:nvSpPr>
          <p:cNvPr id="3" name="Content Placeholder 2"/>
          <p:cNvSpPr>
            <a:spLocks noGrp="1"/>
          </p:cNvSpPr>
          <p:nvPr>
            <p:ph idx="1"/>
          </p:nvPr>
        </p:nvSpPr>
        <p:spPr>
          <a:xfrm>
            <a:off x="819539" y="1680001"/>
            <a:ext cx="10515600" cy="4504372"/>
          </a:xfrm>
        </p:spPr>
        <p:txBody>
          <a:bodyPr/>
          <a:lstStyle/>
          <a:p>
            <a:r>
              <a:rPr lang="en-US" dirty="0"/>
              <a:t>Student Advocates may not disclose any communication made by a student </a:t>
            </a:r>
            <a:r>
              <a:rPr lang="en-US" dirty="0">
                <a:solidFill>
                  <a:srgbClr val="FF0000"/>
                </a:solidFill>
              </a:rPr>
              <a:t>UNLESS</a:t>
            </a:r>
          </a:p>
          <a:p>
            <a:pPr lvl="1"/>
            <a:r>
              <a:rPr lang="en-US" dirty="0"/>
              <a:t>Disclosure is required by law</a:t>
            </a:r>
          </a:p>
          <a:p>
            <a:pPr lvl="1"/>
            <a:r>
              <a:rPr lang="en-US" dirty="0"/>
              <a:t>The student consents to disclosure</a:t>
            </a:r>
          </a:p>
          <a:p>
            <a:endParaRPr lang="en-US" dirty="0"/>
          </a:p>
        </p:txBody>
      </p:sp>
      <p:sp>
        <p:nvSpPr>
          <p:cNvPr id="4" name="Footer Placeholder 3"/>
          <p:cNvSpPr>
            <a:spLocks noGrp="1"/>
          </p:cNvSpPr>
          <p:nvPr>
            <p:ph type="ftr" sz="quarter" idx="11"/>
          </p:nvPr>
        </p:nvSpPr>
        <p:spPr/>
        <p:txBody>
          <a:bodyPr/>
          <a:lstStyle/>
          <a:p>
            <a:r>
              <a:rPr lang="en-US" dirty="0"/>
              <a:t>Training Slide #51</a:t>
            </a:r>
          </a:p>
        </p:txBody>
      </p:sp>
      <p:sp>
        <p:nvSpPr>
          <p:cNvPr id="5" name="Slide Number Placeholder 4"/>
          <p:cNvSpPr>
            <a:spLocks noGrp="1"/>
          </p:cNvSpPr>
          <p:nvPr>
            <p:ph type="sldNum" sz="quarter" idx="4"/>
          </p:nvPr>
        </p:nvSpPr>
        <p:spPr/>
        <p:txBody>
          <a:bodyPr/>
          <a:lstStyle/>
          <a:p>
            <a:fld id="{919E3AB5-2075-4D05-9263-E6829DCFE8AA}" type="slidenum">
              <a:rPr lang="en-US" smtClean="0"/>
              <a:pPr/>
              <a:t>51</a:t>
            </a:fld>
            <a:endParaRPr lang="en-US" dirty="0"/>
          </a:p>
        </p:txBody>
      </p:sp>
    </p:spTree>
    <p:extLst>
      <p:ext uri="{BB962C8B-B14F-4D97-AF65-F5344CB8AC3E}">
        <p14:creationId xmlns:p14="http://schemas.microsoft.com/office/powerpoint/2010/main" val="14335920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must Student Advocates report? - 2</a:t>
            </a:r>
          </a:p>
        </p:txBody>
      </p:sp>
      <p:sp>
        <p:nvSpPr>
          <p:cNvPr id="3" name="Content Placeholder 2"/>
          <p:cNvSpPr>
            <a:spLocks noGrp="1"/>
          </p:cNvSpPr>
          <p:nvPr>
            <p:ph idx="1"/>
          </p:nvPr>
        </p:nvSpPr>
        <p:spPr>
          <a:xfrm>
            <a:off x="463463" y="1616559"/>
            <a:ext cx="11223321" cy="4504372"/>
          </a:xfrm>
        </p:spPr>
        <p:txBody>
          <a:bodyPr>
            <a:normAutofit fontScale="92500" lnSpcReduction="10000"/>
          </a:bodyPr>
          <a:lstStyle/>
          <a:p>
            <a:pPr marL="0" indent="0">
              <a:buNone/>
            </a:pPr>
            <a:r>
              <a:rPr lang="en-US" i="1" dirty="0"/>
              <a:t>Example: The university designated Trent as a Student Advocate. After the university announced Trent as one of the Student Advocates, a fellow student stopped Trent after class to discuss a concern. Trent set up a time to meet with a student during his Student Advocate hours. The student reported to Trent that she was sexually assaulted by a non-affiliated person off campus over the weekend.  Should Trent report this matter? </a:t>
            </a:r>
          </a:p>
          <a:p>
            <a:pPr marL="0" indent="0">
              <a:buNone/>
            </a:pPr>
            <a:endParaRPr lang="en-US" i="1" dirty="0"/>
          </a:p>
          <a:p>
            <a:pPr marL="0" indent="0">
              <a:buNone/>
            </a:pPr>
            <a:r>
              <a:rPr lang="en-US" b="1" i="1" dirty="0"/>
              <a:t>Trent can only disclose this matter to the Title IX Coordinator with the written consent of the student (victim/complainant).  Student Advocates are confidential and can only disclose if a federal law requires them to do so. </a:t>
            </a:r>
            <a:r>
              <a:rPr lang="en-US" b="1" dirty="0"/>
              <a:t> </a:t>
            </a:r>
          </a:p>
        </p:txBody>
      </p:sp>
      <p:sp>
        <p:nvSpPr>
          <p:cNvPr id="4" name="Footer Placeholder 3"/>
          <p:cNvSpPr>
            <a:spLocks noGrp="1"/>
          </p:cNvSpPr>
          <p:nvPr>
            <p:ph type="ftr" sz="quarter" idx="11"/>
          </p:nvPr>
        </p:nvSpPr>
        <p:spPr/>
        <p:txBody>
          <a:bodyPr/>
          <a:lstStyle/>
          <a:p>
            <a:r>
              <a:rPr lang="en-US" dirty="0"/>
              <a:t>Training Slide #52</a:t>
            </a:r>
          </a:p>
        </p:txBody>
      </p:sp>
      <p:sp>
        <p:nvSpPr>
          <p:cNvPr id="5" name="Slide Number Placeholder 4"/>
          <p:cNvSpPr>
            <a:spLocks noGrp="1"/>
          </p:cNvSpPr>
          <p:nvPr>
            <p:ph type="sldNum" sz="quarter" idx="4"/>
          </p:nvPr>
        </p:nvSpPr>
        <p:spPr/>
        <p:txBody>
          <a:bodyPr/>
          <a:lstStyle/>
          <a:p>
            <a:fld id="{919E3AB5-2075-4D05-9263-E6829DCFE8AA}" type="slidenum">
              <a:rPr lang="en-US" smtClean="0"/>
              <a:pPr/>
              <a:t>52</a:t>
            </a:fld>
            <a:endParaRPr lang="en-US" dirty="0"/>
          </a:p>
        </p:txBody>
      </p:sp>
    </p:spTree>
    <p:extLst>
      <p:ext uri="{BB962C8B-B14F-4D97-AF65-F5344CB8AC3E}">
        <p14:creationId xmlns:p14="http://schemas.microsoft.com/office/powerpoint/2010/main" val="37306565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Who is protected by confidentiality? - 1</a:t>
            </a:r>
          </a:p>
        </p:txBody>
      </p:sp>
      <p:sp>
        <p:nvSpPr>
          <p:cNvPr id="3" name="Content Placeholder 2"/>
          <p:cNvSpPr>
            <a:spLocks noGrp="1"/>
          </p:cNvSpPr>
          <p:nvPr>
            <p:ph idx="1"/>
          </p:nvPr>
        </p:nvSpPr>
        <p:spPr/>
        <p:txBody>
          <a:bodyPr>
            <a:normAutofit/>
          </a:bodyPr>
          <a:lstStyle/>
          <a:p>
            <a:r>
              <a:rPr lang="en-US" dirty="0"/>
              <a:t>An alleged victim of sexual harassment, sexual assault, dating violence, or stalking</a:t>
            </a:r>
          </a:p>
          <a:p>
            <a:r>
              <a:rPr lang="en-US" dirty="0"/>
              <a:t>A person who:</a:t>
            </a:r>
          </a:p>
          <a:p>
            <a:pPr lvl="1"/>
            <a:r>
              <a:rPr lang="en-US" dirty="0"/>
              <a:t>Reports an incident of sexual harassment, sexual assault, dating violence, or stalking </a:t>
            </a:r>
          </a:p>
          <a:p>
            <a:pPr lvl="1"/>
            <a:r>
              <a:rPr lang="en-US" dirty="0"/>
              <a:t>Seeks guidance or support concerning an incident from the institution</a:t>
            </a:r>
          </a:p>
          <a:p>
            <a:pPr lvl="1"/>
            <a:r>
              <a:rPr lang="en-US" dirty="0"/>
              <a:t>Participates in the investigation or adjudication of an incident</a:t>
            </a:r>
          </a:p>
          <a:p>
            <a:pPr lvl="1"/>
            <a:r>
              <a:rPr lang="en-US" dirty="0"/>
              <a:t>Is alleged to have committed or assisted in the commission of an incident of sexual harassment, sexual assault, dating violence, or stalking</a:t>
            </a:r>
          </a:p>
          <a:p>
            <a:endParaRPr lang="en-US" dirty="0"/>
          </a:p>
        </p:txBody>
      </p:sp>
      <p:sp>
        <p:nvSpPr>
          <p:cNvPr id="4" name="Footer Placeholder 3"/>
          <p:cNvSpPr>
            <a:spLocks noGrp="1"/>
          </p:cNvSpPr>
          <p:nvPr>
            <p:ph type="ftr" sz="quarter" idx="11"/>
          </p:nvPr>
        </p:nvSpPr>
        <p:spPr/>
        <p:txBody>
          <a:bodyPr/>
          <a:lstStyle/>
          <a:p>
            <a:r>
              <a:rPr lang="en-US" dirty="0"/>
              <a:t>Training Slide #53</a:t>
            </a:r>
          </a:p>
        </p:txBody>
      </p:sp>
      <p:sp>
        <p:nvSpPr>
          <p:cNvPr id="5" name="Slide Number Placeholder 4"/>
          <p:cNvSpPr>
            <a:spLocks noGrp="1"/>
          </p:cNvSpPr>
          <p:nvPr>
            <p:ph type="sldNum" sz="quarter" idx="4"/>
          </p:nvPr>
        </p:nvSpPr>
        <p:spPr/>
        <p:txBody>
          <a:bodyPr/>
          <a:lstStyle/>
          <a:p>
            <a:fld id="{919E3AB5-2075-4D05-9263-E6829DCFE8AA}" type="slidenum">
              <a:rPr lang="en-US" smtClean="0"/>
              <a:pPr/>
              <a:t>53</a:t>
            </a:fld>
            <a:endParaRPr lang="en-US" dirty="0"/>
          </a:p>
        </p:txBody>
      </p:sp>
    </p:spTree>
    <p:extLst>
      <p:ext uri="{BB962C8B-B14F-4D97-AF65-F5344CB8AC3E}">
        <p14:creationId xmlns:p14="http://schemas.microsoft.com/office/powerpoint/2010/main" val="27988060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is protected by confidentiality? - 2</a:t>
            </a:r>
          </a:p>
        </p:txBody>
      </p:sp>
      <p:sp>
        <p:nvSpPr>
          <p:cNvPr id="3" name="Content Placeholder 2"/>
          <p:cNvSpPr>
            <a:spLocks noGrp="1"/>
          </p:cNvSpPr>
          <p:nvPr>
            <p:ph idx="1"/>
          </p:nvPr>
        </p:nvSpPr>
        <p:spPr/>
        <p:txBody>
          <a:bodyPr>
            <a:normAutofit lnSpcReduction="10000"/>
          </a:bodyPr>
          <a:lstStyle/>
          <a:p>
            <a:r>
              <a:rPr lang="en-US" dirty="0"/>
              <a:t>The </a:t>
            </a:r>
            <a:r>
              <a:rPr lang="en-US" dirty="0">
                <a:solidFill>
                  <a:schemeClr val="accent3">
                    <a:lumMod val="75000"/>
                  </a:schemeClr>
                </a:solidFill>
              </a:rPr>
              <a:t>identity of the person </a:t>
            </a:r>
            <a:r>
              <a:rPr lang="en-US" dirty="0"/>
              <a:t>is confidential, </a:t>
            </a:r>
            <a:r>
              <a:rPr lang="en-US" u="sng" dirty="0"/>
              <a:t>unless waived in writing by the person</a:t>
            </a:r>
            <a:r>
              <a:rPr lang="en-US" dirty="0"/>
              <a:t>.</a:t>
            </a:r>
          </a:p>
          <a:p>
            <a:r>
              <a:rPr lang="en-US" dirty="0"/>
              <a:t>The identity </a:t>
            </a:r>
          </a:p>
          <a:p>
            <a:pPr lvl="1"/>
            <a:r>
              <a:rPr lang="en-US" dirty="0"/>
              <a:t>Is not subject to disclosure under the Texas Public Information Act</a:t>
            </a:r>
          </a:p>
          <a:p>
            <a:pPr lvl="1"/>
            <a:r>
              <a:rPr lang="en-US" dirty="0"/>
              <a:t>And </a:t>
            </a:r>
            <a:r>
              <a:rPr lang="en-US" dirty="0">
                <a:solidFill>
                  <a:schemeClr val="accent3">
                    <a:lumMod val="75000"/>
                  </a:schemeClr>
                </a:solidFill>
              </a:rPr>
              <a:t>may only be disclosed </a:t>
            </a:r>
            <a:r>
              <a:rPr lang="en-US" dirty="0"/>
              <a:t>to: </a:t>
            </a:r>
          </a:p>
          <a:p>
            <a:pPr lvl="2"/>
            <a:r>
              <a:rPr lang="en-US" dirty="0"/>
              <a:t>The postsecondary institution </a:t>
            </a:r>
            <a:r>
              <a:rPr lang="en-US" dirty="0">
                <a:solidFill>
                  <a:schemeClr val="accent3">
                    <a:lumMod val="75000"/>
                  </a:schemeClr>
                </a:solidFill>
              </a:rPr>
              <a:t>to conduct an investigation </a:t>
            </a:r>
            <a:r>
              <a:rPr lang="en-US" dirty="0"/>
              <a:t>of the report</a:t>
            </a:r>
          </a:p>
          <a:p>
            <a:pPr lvl="2"/>
            <a:r>
              <a:rPr lang="en-US" dirty="0"/>
              <a:t>Law enforcement </a:t>
            </a:r>
            <a:r>
              <a:rPr lang="en-US" dirty="0">
                <a:solidFill>
                  <a:schemeClr val="accent3">
                    <a:lumMod val="75000"/>
                  </a:schemeClr>
                </a:solidFill>
              </a:rPr>
              <a:t>to conduct a criminal investigation </a:t>
            </a:r>
            <a:r>
              <a:rPr lang="en-US" dirty="0"/>
              <a:t>of the report, as appropriate</a:t>
            </a:r>
          </a:p>
          <a:p>
            <a:pPr lvl="2"/>
            <a:r>
              <a:rPr lang="en-US" dirty="0"/>
              <a:t>A healthcare provider </a:t>
            </a:r>
            <a:r>
              <a:rPr lang="en-US" dirty="0">
                <a:solidFill>
                  <a:schemeClr val="accent3">
                    <a:lumMod val="75000"/>
                  </a:schemeClr>
                </a:solidFill>
              </a:rPr>
              <a:t>in an emergency </a:t>
            </a:r>
            <a:r>
              <a:rPr lang="en-US" dirty="0"/>
              <a:t>situation as determined by the institution </a:t>
            </a:r>
          </a:p>
          <a:p>
            <a:r>
              <a:rPr lang="en-US" dirty="0"/>
              <a:t>NOTE: For cases in which an </a:t>
            </a:r>
            <a:r>
              <a:rPr lang="en-US" dirty="0">
                <a:solidFill>
                  <a:schemeClr val="accent3">
                    <a:lumMod val="75000"/>
                  </a:schemeClr>
                </a:solidFill>
              </a:rPr>
              <a:t>investigation</a:t>
            </a:r>
            <a:r>
              <a:rPr lang="en-US" dirty="0"/>
              <a:t> is </a:t>
            </a:r>
            <a:r>
              <a:rPr lang="en-US" dirty="0">
                <a:solidFill>
                  <a:schemeClr val="accent3">
                    <a:lumMod val="75000"/>
                  </a:schemeClr>
                </a:solidFill>
              </a:rPr>
              <a:t>deemed necessary</a:t>
            </a:r>
            <a:r>
              <a:rPr lang="en-US" dirty="0"/>
              <a:t>, </a:t>
            </a:r>
            <a:r>
              <a:rPr lang="en-US" i="1" u="sng" dirty="0"/>
              <a:t>the identities of the parties and witnesses will be disclosed </a:t>
            </a:r>
            <a:r>
              <a:rPr lang="en-US" dirty="0">
                <a:solidFill>
                  <a:schemeClr val="accent3">
                    <a:lumMod val="75000"/>
                  </a:schemeClr>
                </a:solidFill>
              </a:rPr>
              <a:t>to the parties and witnesses</a:t>
            </a:r>
            <a:r>
              <a:rPr lang="en-US" dirty="0"/>
              <a:t>, as necessary.</a:t>
            </a:r>
          </a:p>
          <a:p>
            <a:endParaRPr lang="en-US" dirty="0"/>
          </a:p>
        </p:txBody>
      </p:sp>
      <p:sp>
        <p:nvSpPr>
          <p:cNvPr id="4" name="Footer Placeholder 3"/>
          <p:cNvSpPr>
            <a:spLocks noGrp="1"/>
          </p:cNvSpPr>
          <p:nvPr>
            <p:ph type="ftr" sz="quarter" idx="11"/>
          </p:nvPr>
        </p:nvSpPr>
        <p:spPr/>
        <p:txBody>
          <a:bodyPr/>
          <a:lstStyle/>
          <a:p>
            <a:r>
              <a:rPr lang="en-US" dirty="0"/>
              <a:t>Training Slide #54</a:t>
            </a:r>
          </a:p>
        </p:txBody>
      </p:sp>
      <p:sp>
        <p:nvSpPr>
          <p:cNvPr id="5" name="Slide Number Placeholder 4"/>
          <p:cNvSpPr>
            <a:spLocks noGrp="1"/>
          </p:cNvSpPr>
          <p:nvPr>
            <p:ph type="sldNum" sz="quarter" idx="4"/>
          </p:nvPr>
        </p:nvSpPr>
        <p:spPr/>
        <p:txBody>
          <a:bodyPr/>
          <a:lstStyle/>
          <a:p>
            <a:fld id="{919E3AB5-2075-4D05-9263-E6829DCFE8AA}" type="slidenum">
              <a:rPr lang="en-US" smtClean="0"/>
              <a:pPr/>
              <a:t>54</a:t>
            </a:fld>
            <a:endParaRPr lang="en-US" dirty="0"/>
          </a:p>
        </p:txBody>
      </p:sp>
    </p:spTree>
    <p:extLst>
      <p:ext uri="{BB962C8B-B14F-4D97-AF65-F5344CB8AC3E}">
        <p14:creationId xmlns:p14="http://schemas.microsoft.com/office/powerpoint/2010/main" val="1155603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Victim Rights</a:t>
            </a:r>
          </a:p>
        </p:txBody>
      </p:sp>
      <p:sp>
        <p:nvSpPr>
          <p:cNvPr id="2" name="Footer Placeholder 1"/>
          <p:cNvSpPr>
            <a:spLocks noGrp="1"/>
          </p:cNvSpPr>
          <p:nvPr>
            <p:ph type="ftr" sz="quarter" idx="11"/>
          </p:nvPr>
        </p:nvSpPr>
        <p:spPr/>
        <p:txBody>
          <a:bodyPr/>
          <a:lstStyle/>
          <a:p>
            <a:r>
              <a:rPr lang="en-US" dirty="0"/>
              <a:t>Training Slide #55</a:t>
            </a:r>
          </a:p>
        </p:txBody>
      </p:sp>
      <p:sp>
        <p:nvSpPr>
          <p:cNvPr id="3" name="Slide Number Placeholder 2"/>
          <p:cNvSpPr>
            <a:spLocks noGrp="1"/>
          </p:cNvSpPr>
          <p:nvPr>
            <p:ph type="sldNum" sz="quarter" idx="4"/>
          </p:nvPr>
        </p:nvSpPr>
        <p:spPr/>
        <p:txBody>
          <a:bodyPr/>
          <a:lstStyle/>
          <a:p>
            <a:fld id="{919E3AB5-2075-4D05-9263-E6829DCFE8AA}" type="slidenum">
              <a:rPr lang="en-US" smtClean="0"/>
              <a:pPr/>
              <a:t>55</a:t>
            </a:fld>
            <a:endParaRPr lang="en-US" dirty="0"/>
          </a:p>
        </p:txBody>
      </p:sp>
    </p:spTree>
    <p:extLst>
      <p:ext uri="{BB962C8B-B14F-4D97-AF65-F5344CB8AC3E}">
        <p14:creationId xmlns:p14="http://schemas.microsoft.com/office/powerpoint/2010/main" val="18181232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Victim Request Not to Investigate - 1</a:t>
            </a:r>
          </a:p>
        </p:txBody>
      </p:sp>
      <p:sp>
        <p:nvSpPr>
          <p:cNvPr id="3" name="Content Placeholder 2"/>
          <p:cNvSpPr>
            <a:spLocks noGrp="1"/>
          </p:cNvSpPr>
          <p:nvPr>
            <p:ph idx="1"/>
          </p:nvPr>
        </p:nvSpPr>
        <p:spPr/>
        <p:txBody>
          <a:bodyPr>
            <a:normAutofit/>
          </a:bodyPr>
          <a:lstStyle/>
          <a:p>
            <a:r>
              <a:rPr lang="en-US" dirty="0"/>
              <a:t>A victim may request that the institution not investigate the reported incident.</a:t>
            </a:r>
          </a:p>
          <a:p>
            <a:r>
              <a:rPr lang="en-US" dirty="0"/>
              <a:t>The institution may choose whether or not to honor the request not to investigate after considering: </a:t>
            </a:r>
          </a:p>
          <a:p>
            <a:pPr lvl="1"/>
            <a:r>
              <a:rPr lang="en-US" dirty="0"/>
              <a:t>Seriousness of the allegation</a:t>
            </a:r>
          </a:p>
          <a:p>
            <a:pPr lvl="1"/>
            <a:r>
              <a:rPr lang="en-US" dirty="0"/>
              <a:t>Existence of other reports</a:t>
            </a:r>
          </a:p>
          <a:p>
            <a:pPr lvl="1"/>
            <a:r>
              <a:rPr lang="en-US" dirty="0"/>
              <a:t>Risk of harm to others</a:t>
            </a:r>
          </a:p>
          <a:p>
            <a:pPr lvl="1"/>
            <a:r>
              <a:rPr lang="en-US" dirty="0"/>
              <a:t>Any other relevant factors</a:t>
            </a:r>
          </a:p>
        </p:txBody>
      </p:sp>
      <p:sp>
        <p:nvSpPr>
          <p:cNvPr id="4" name="Footer Placeholder 3"/>
          <p:cNvSpPr>
            <a:spLocks noGrp="1"/>
          </p:cNvSpPr>
          <p:nvPr>
            <p:ph type="ftr" sz="quarter" idx="11"/>
          </p:nvPr>
        </p:nvSpPr>
        <p:spPr/>
        <p:txBody>
          <a:bodyPr/>
          <a:lstStyle/>
          <a:p>
            <a:r>
              <a:rPr lang="en-US" dirty="0"/>
              <a:t>Training Slide #56</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456815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Victim Request Not to Investigate - 2</a:t>
            </a:r>
          </a:p>
        </p:txBody>
      </p:sp>
      <p:sp>
        <p:nvSpPr>
          <p:cNvPr id="3" name="Content Placeholder 2"/>
          <p:cNvSpPr>
            <a:spLocks noGrp="1"/>
          </p:cNvSpPr>
          <p:nvPr>
            <p:ph idx="1"/>
          </p:nvPr>
        </p:nvSpPr>
        <p:spPr>
          <a:xfrm>
            <a:off x="709127" y="1540042"/>
            <a:ext cx="10644673" cy="4504372"/>
          </a:xfrm>
        </p:spPr>
        <p:txBody>
          <a:bodyPr/>
          <a:lstStyle/>
          <a:p>
            <a:pPr lvl="0"/>
            <a:r>
              <a:rPr lang="en-US" dirty="0">
                <a:solidFill>
                  <a:srgbClr val="005F84"/>
                </a:solidFill>
              </a:rPr>
              <a:t>The institution must tell the victim the outcome of the decision regarding whether to investigate.</a:t>
            </a:r>
          </a:p>
          <a:p>
            <a:r>
              <a:rPr lang="en-US" dirty="0">
                <a:solidFill>
                  <a:srgbClr val="005F84"/>
                </a:solidFill>
              </a:rPr>
              <a:t>If the institution decides to investigate, it must comply with the confidentiality requirements under applicable federal and state law.</a:t>
            </a:r>
          </a:p>
          <a:p>
            <a:pPr lvl="0"/>
            <a:r>
              <a:rPr lang="en-US" dirty="0">
                <a:solidFill>
                  <a:srgbClr val="005F84"/>
                </a:solidFill>
              </a:rPr>
              <a:t>If the institution does not investigate, it must take the reasonable steps it determines are necessary, consistent with the law and institutional policy, to protect the health and safety of the community in relation to the alleged incident.</a:t>
            </a:r>
          </a:p>
          <a:p>
            <a:endParaRPr lang="en-US" dirty="0"/>
          </a:p>
        </p:txBody>
      </p:sp>
      <p:sp>
        <p:nvSpPr>
          <p:cNvPr id="4" name="Footer Placeholder 3"/>
          <p:cNvSpPr>
            <a:spLocks noGrp="1"/>
          </p:cNvSpPr>
          <p:nvPr>
            <p:ph type="ftr" sz="quarter" idx="11"/>
          </p:nvPr>
        </p:nvSpPr>
        <p:spPr/>
        <p:txBody>
          <a:bodyPr/>
          <a:lstStyle/>
          <a:p>
            <a:r>
              <a:rPr lang="en-US" dirty="0"/>
              <a:t>Training Slide #57</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987905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fontScale="90000"/>
          </a:bodyPr>
          <a:lstStyle/>
          <a:p>
            <a:pPr marL="0"/>
            <a:r>
              <a:rPr lang="en-US" sz="4800" dirty="0">
                <a:solidFill>
                  <a:schemeClr val="bg1"/>
                </a:solidFill>
              </a:rPr>
              <a:t>Consequences for Failure to Report</a:t>
            </a:r>
            <a:br>
              <a:rPr lang="en-US" sz="4800" dirty="0">
                <a:solidFill>
                  <a:schemeClr val="bg1"/>
                </a:solidFill>
              </a:rPr>
            </a:br>
            <a:r>
              <a:rPr lang="en-US" sz="4800" dirty="0">
                <a:solidFill>
                  <a:schemeClr val="bg1"/>
                </a:solidFill>
              </a:rPr>
              <a:t>or False Reporting</a:t>
            </a:r>
          </a:p>
        </p:txBody>
      </p:sp>
      <p:sp>
        <p:nvSpPr>
          <p:cNvPr id="2" name="Footer Placeholder 1"/>
          <p:cNvSpPr>
            <a:spLocks noGrp="1"/>
          </p:cNvSpPr>
          <p:nvPr>
            <p:ph type="ftr" sz="quarter" idx="11"/>
          </p:nvPr>
        </p:nvSpPr>
        <p:spPr/>
        <p:txBody>
          <a:bodyPr/>
          <a:lstStyle/>
          <a:p>
            <a:r>
              <a:rPr lang="en-US" dirty="0"/>
              <a:t>Training Slide #58</a:t>
            </a:r>
          </a:p>
        </p:txBody>
      </p:sp>
      <p:sp>
        <p:nvSpPr>
          <p:cNvPr id="3" name="Slide Number Placeholder 2"/>
          <p:cNvSpPr>
            <a:spLocks noGrp="1"/>
          </p:cNvSpPr>
          <p:nvPr>
            <p:ph type="sldNum" sz="quarter" idx="4"/>
          </p:nvPr>
        </p:nvSpPr>
        <p:spPr/>
        <p:txBody>
          <a:bodyPr/>
          <a:lstStyle/>
          <a:p>
            <a:fld id="{919E3AB5-2075-4D05-9263-E6829DCFE8AA}" type="slidenum">
              <a:rPr lang="en-US" smtClean="0"/>
              <a:pPr/>
              <a:t>58</a:t>
            </a:fld>
            <a:endParaRPr lang="en-US" dirty="0"/>
          </a:p>
        </p:txBody>
      </p:sp>
    </p:spTree>
    <p:extLst>
      <p:ext uri="{BB962C8B-B14F-4D97-AF65-F5344CB8AC3E}">
        <p14:creationId xmlns:p14="http://schemas.microsoft.com/office/powerpoint/2010/main" val="2182142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Employment Consequences - 1</a:t>
            </a:r>
          </a:p>
        </p:txBody>
      </p:sp>
      <p:sp>
        <p:nvSpPr>
          <p:cNvPr id="3" name="Content Placeholder 2"/>
          <p:cNvSpPr>
            <a:spLocks noGrp="1"/>
          </p:cNvSpPr>
          <p:nvPr>
            <p:ph idx="1"/>
          </p:nvPr>
        </p:nvSpPr>
        <p:spPr/>
        <p:txBody>
          <a:bodyPr>
            <a:normAutofit/>
          </a:bodyPr>
          <a:lstStyle/>
          <a:p>
            <a:pPr marL="0" indent="0">
              <a:buNone/>
            </a:pPr>
            <a:r>
              <a:rPr lang="en-US" sz="3600" b="1" dirty="0"/>
              <a:t>Mandatory Termination</a:t>
            </a:r>
            <a:r>
              <a:rPr lang="en-US" sz="3600" dirty="0"/>
              <a:t> – “A postsecondary educational institution shall terminate the employment of an employee whom the institution determines in accordance with the institution's disciplinary procedure to have committed an offense [of failure to report].”</a:t>
            </a:r>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#59</a:t>
            </a:r>
          </a:p>
        </p:txBody>
      </p:sp>
    </p:spTree>
    <p:extLst>
      <p:ext uri="{BB962C8B-B14F-4D97-AF65-F5344CB8AC3E}">
        <p14:creationId xmlns:p14="http://schemas.microsoft.com/office/powerpoint/2010/main" val="1537200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What has Changed? </a:t>
            </a:r>
          </a:p>
        </p:txBody>
      </p:sp>
      <p:sp>
        <p:nvSpPr>
          <p:cNvPr id="3" name="Content Placeholder 2"/>
          <p:cNvSpPr>
            <a:spLocks noGrp="1"/>
          </p:cNvSpPr>
          <p:nvPr>
            <p:ph idx="1"/>
          </p:nvPr>
        </p:nvSpPr>
        <p:spPr/>
        <p:txBody>
          <a:bodyPr>
            <a:normAutofit fontScale="92500" lnSpcReduction="10000"/>
          </a:bodyPr>
          <a:lstStyle/>
          <a:p>
            <a:r>
              <a:rPr lang="en-US" dirty="0">
                <a:solidFill>
                  <a:schemeClr val="accent1">
                    <a:lumMod val="60000"/>
                    <a:lumOff val="40000"/>
                  </a:schemeClr>
                </a:solidFill>
              </a:rPr>
              <a:t>SB 212 </a:t>
            </a:r>
            <a:r>
              <a:rPr lang="en-US" dirty="0"/>
              <a:t>Establishes New Requirements for:</a:t>
            </a:r>
          </a:p>
          <a:p>
            <a:pPr lvl="1"/>
            <a:r>
              <a:rPr lang="en-US" dirty="0"/>
              <a:t>Reporting incidents of sexual harassment, sexual assault, dating violence, and stalking by employees of postsecondary institutions </a:t>
            </a:r>
          </a:p>
          <a:p>
            <a:r>
              <a:rPr lang="en-US" dirty="0">
                <a:solidFill>
                  <a:schemeClr val="accent1">
                    <a:lumMod val="60000"/>
                    <a:lumOff val="40000"/>
                  </a:schemeClr>
                </a:solidFill>
              </a:rPr>
              <a:t>HB 1735 </a:t>
            </a:r>
            <a:r>
              <a:rPr lang="en-US" dirty="0"/>
              <a:t>Establishes New Requirements that Postsecondary Institutions:</a:t>
            </a:r>
          </a:p>
          <a:p>
            <a:pPr lvl="1"/>
            <a:r>
              <a:rPr lang="en-US" dirty="0"/>
              <a:t>Adopt policies on sexual harassment, sexual assault, dating violence, and stalking</a:t>
            </a:r>
          </a:p>
          <a:p>
            <a:pPr lvl="1"/>
            <a:r>
              <a:rPr lang="en-US" dirty="0"/>
              <a:t>Provide training to new undergraduate students (first-year and transfers)</a:t>
            </a:r>
          </a:p>
          <a:p>
            <a:pPr lvl="1"/>
            <a:r>
              <a:rPr lang="en-US" dirty="0"/>
              <a:t>Develop Prevention and Outreach Programs</a:t>
            </a:r>
          </a:p>
          <a:p>
            <a:pPr lvl="1"/>
            <a:r>
              <a:rPr lang="en-US" dirty="0"/>
              <a:t>Provide trauma-informed investigation training to all law enforcement employees</a:t>
            </a:r>
          </a:p>
          <a:p>
            <a:pPr lvl="1"/>
            <a:r>
              <a:rPr lang="en-US" dirty="0"/>
              <a:t>And more…</a:t>
            </a:r>
          </a:p>
          <a:p>
            <a:endParaRPr lang="en-US" dirty="0"/>
          </a:p>
        </p:txBody>
      </p:sp>
      <p:sp>
        <p:nvSpPr>
          <p:cNvPr id="4" name="Footer Placeholder 3"/>
          <p:cNvSpPr>
            <a:spLocks noGrp="1"/>
          </p:cNvSpPr>
          <p:nvPr>
            <p:ph type="ftr" sz="quarter" idx="11"/>
          </p:nvPr>
        </p:nvSpPr>
        <p:spPr/>
        <p:txBody>
          <a:bodyPr/>
          <a:lstStyle/>
          <a:p>
            <a:r>
              <a:rPr lang="en-US" dirty="0"/>
              <a:t>Training Slide #6</a:t>
            </a:r>
          </a:p>
        </p:txBody>
      </p:sp>
      <p:sp>
        <p:nvSpPr>
          <p:cNvPr id="5" name="Slide Number Placeholder 4"/>
          <p:cNvSpPr>
            <a:spLocks noGrp="1"/>
          </p:cNvSpPr>
          <p:nvPr>
            <p:ph type="sldNum" sz="quarter" idx="4"/>
          </p:nvPr>
        </p:nvSpPr>
        <p:spPr/>
        <p:txBody>
          <a:bodyPr/>
          <a:lstStyle/>
          <a:p>
            <a:fld id="{919E3AB5-2075-4D05-9263-E6829DCFE8AA}" type="slidenum">
              <a:rPr lang="en-US" smtClean="0"/>
              <a:pPr/>
              <a:t>6</a:t>
            </a:fld>
            <a:endParaRPr lang="en-US" dirty="0"/>
          </a:p>
        </p:txBody>
      </p:sp>
    </p:spTree>
    <p:extLst>
      <p:ext uri="{BB962C8B-B14F-4D97-AF65-F5344CB8AC3E}">
        <p14:creationId xmlns:p14="http://schemas.microsoft.com/office/powerpoint/2010/main" val="2969549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Employment Consequences - 2</a:t>
            </a:r>
          </a:p>
        </p:txBody>
      </p:sp>
      <p:sp>
        <p:nvSpPr>
          <p:cNvPr id="3" name="Content Placeholder 2"/>
          <p:cNvSpPr>
            <a:spLocks noGrp="1"/>
          </p:cNvSpPr>
          <p:nvPr>
            <p:ph idx="1"/>
          </p:nvPr>
        </p:nvSpPr>
        <p:spPr/>
        <p:txBody>
          <a:bodyPr>
            <a:normAutofit/>
          </a:bodyPr>
          <a:lstStyle/>
          <a:p>
            <a:pPr marL="0" indent="0">
              <a:buNone/>
            </a:pPr>
            <a:r>
              <a:rPr lang="en-US" sz="3600" b="1" dirty="0"/>
              <a:t>What is required of the institution?</a:t>
            </a:r>
            <a:endParaRPr lang="en-US" sz="3600" dirty="0"/>
          </a:p>
          <a:p>
            <a:pPr lvl="1"/>
            <a:r>
              <a:rPr lang="en-US" sz="3200" dirty="0"/>
              <a:t>	Conduct an investigation through the school’s 	faculty/staff disciplinary process to determine 	whether the employee committed the offense of 	failure to report.</a:t>
            </a:r>
          </a:p>
          <a:p>
            <a:pPr lvl="1"/>
            <a:r>
              <a:rPr lang="en-US" sz="3200" dirty="0"/>
              <a:t>  If it is determined that the employee did in fact      	commit this offense, </a:t>
            </a:r>
            <a:r>
              <a:rPr lang="en-US" sz="3200" b="1" i="1" u="sng" dirty="0"/>
              <a:t>termination is required</a:t>
            </a:r>
            <a:r>
              <a:rPr lang="en-US" sz="3200" dirty="0"/>
              <a:t>.</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#60</a:t>
            </a:r>
          </a:p>
        </p:txBody>
      </p:sp>
    </p:spTree>
    <p:extLst>
      <p:ext uri="{BB962C8B-B14F-4D97-AF65-F5344CB8AC3E}">
        <p14:creationId xmlns:p14="http://schemas.microsoft.com/office/powerpoint/2010/main" val="644169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Criminal Penalties</a:t>
            </a:r>
          </a:p>
        </p:txBody>
      </p:sp>
      <p:sp>
        <p:nvSpPr>
          <p:cNvPr id="3" name="Content Placeholder 2"/>
          <p:cNvSpPr>
            <a:spLocks noGrp="1"/>
          </p:cNvSpPr>
          <p:nvPr>
            <p:ph idx="1"/>
          </p:nvPr>
        </p:nvSpPr>
        <p:spPr/>
        <p:txBody>
          <a:bodyPr>
            <a:noAutofit/>
          </a:bodyPr>
          <a:lstStyle/>
          <a:p>
            <a:pPr marL="0" indent="0">
              <a:buNone/>
            </a:pPr>
            <a:r>
              <a:rPr lang="en-US" dirty="0"/>
              <a:t>In addition, it is a: </a:t>
            </a:r>
          </a:p>
          <a:p>
            <a:r>
              <a:rPr lang="en-US" b="1" i="1" u="sng" dirty="0"/>
              <a:t>Class B misdemeanor</a:t>
            </a:r>
            <a:r>
              <a:rPr lang="en-US" b="1" i="1" dirty="0"/>
              <a:t> </a:t>
            </a:r>
            <a:r>
              <a:rPr lang="en-US" dirty="0"/>
              <a:t>(punishable by a maximum of 180 days in jail and/or a maximum fine of $2,000) for a person who “is required to make a report under Section 51.252 and </a:t>
            </a:r>
            <a:r>
              <a:rPr lang="en-US" b="1" dirty="0"/>
              <a:t>knowingly fails </a:t>
            </a:r>
            <a:r>
              <a:rPr lang="en-US" dirty="0"/>
              <a:t>to make the report” or “with the intent to harm or deceive, knowingly makes a report . . . that is </a:t>
            </a:r>
            <a:r>
              <a:rPr lang="en-US" b="1" dirty="0"/>
              <a:t>false</a:t>
            </a:r>
            <a:r>
              <a:rPr lang="en-US" dirty="0"/>
              <a:t>.” </a:t>
            </a:r>
          </a:p>
          <a:p>
            <a:r>
              <a:rPr lang="en-US" dirty="0"/>
              <a:t>The offense is escalated to a </a:t>
            </a:r>
            <a:r>
              <a:rPr lang="en-US" b="1" i="1" u="sng" dirty="0"/>
              <a:t>Class A misdemeanor</a:t>
            </a:r>
            <a:r>
              <a:rPr lang="en-US" dirty="0"/>
              <a:t> (punishable by up to one year in jail and/or a maximum fine of $4,000) “if it is shown on the trial of the offense that the actor intended to conceal the incident.”</a:t>
            </a:r>
          </a:p>
          <a:p>
            <a:pPr lvl="1"/>
            <a:endParaRPr lang="en-US" sz="2800" dirty="0"/>
          </a:p>
          <a:p>
            <a:pPr lvl="1"/>
            <a:endParaRPr lang="en-US" sz="2800"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#61</a:t>
            </a:r>
          </a:p>
        </p:txBody>
      </p:sp>
    </p:spTree>
    <p:extLst>
      <p:ext uri="{BB962C8B-B14F-4D97-AF65-F5344CB8AC3E}">
        <p14:creationId xmlns:p14="http://schemas.microsoft.com/office/powerpoint/2010/main" val="26367183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Retaliation</a:t>
            </a:r>
          </a:p>
        </p:txBody>
      </p:sp>
      <p:sp>
        <p:nvSpPr>
          <p:cNvPr id="2" name="Footer Placeholder 1"/>
          <p:cNvSpPr>
            <a:spLocks noGrp="1"/>
          </p:cNvSpPr>
          <p:nvPr>
            <p:ph type="ftr" sz="quarter" idx="11"/>
          </p:nvPr>
        </p:nvSpPr>
        <p:spPr>
          <a:xfrm>
            <a:off x="3313755" y="6406236"/>
            <a:ext cx="5303108" cy="365125"/>
          </a:xfrm>
        </p:spPr>
        <p:txBody>
          <a:bodyPr/>
          <a:lstStyle/>
          <a:p>
            <a:r>
              <a:rPr lang="en-US" dirty="0"/>
              <a:t>Training Slide #62</a:t>
            </a:r>
          </a:p>
        </p:txBody>
      </p:sp>
      <p:sp>
        <p:nvSpPr>
          <p:cNvPr id="3" name="Slide Number Placeholder 2"/>
          <p:cNvSpPr>
            <a:spLocks noGrp="1"/>
          </p:cNvSpPr>
          <p:nvPr>
            <p:ph type="sldNum" sz="quarter" idx="4"/>
          </p:nvPr>
        </p:nvSpPr>
        <p:spPr/>
        <p:txBody>
          <a:bodyPr/>
          <a:lstStyle/>
          <a:p>
            <a:fld id="{919E3AB5-2075-4D05-9263-E6829DCFE8AA}" type="slidenum">
              <a:rPr lang="en-US" smtClean="0"/>
              <a:pPr/>
              <a:t>62</a:t>
            </a:fld>
            <a:endParaRPr lang="en-US" dirty="0"/>
          </a:p>
        </p:txBody>
      </p:sp>
    </p:spTree>
    <p:extLst>
      <p:ext uri="{BB962C8B-B14F-4D97-AF65-F5344CB8AC3E}">
        <p14:creationId xmlns:p14="http://schemas.microsoft.com/office/powerpoint/2010/main" val="11465917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Retaliation – Victims &amp; Respondents - 1</a:t>
            </a:r>
          </a:p>
        </p:txBody>
      </p:sp>
      <p:sp>
        <p:nvSpPr>
          <p:cNvPr id="3" name="Content Placeholder 2"/>
          <p:cNvSpPr>
            <a:spLocks noGrp="1"/>
          </p:cNvSpPr>
          <p:nvPr>
            <p:ph idx="1"/>
          </p:nvPr>
        </p:nvSpPr>
        <p:spPr>
          <a:xfrm>
            <a:off x="838200" y="1473134"/>
            <a:ext cx="10515600" cy="4504372"/>
          </a:xfrm>
        </p:spPr>
        <p:txBody>
          <a:bodyPr>
            <a:noAutofit/>
          </a:bodyPr>
          <a:lstStyle/>
          <a:p>
            <a:pPr marL="0" indent="0">
              <a:buNone/>
            </a:pPr>
            <a:r>
              <a:rPr lang="en-US" dirty="0">
                <a:latin typeface="+mj-lt"/>
              </a:rPr>
              <a:t>A postsecondary educational institution shall take reasonable steps to ensure:</a:t>
            </a:r>
          </a:p>
          <a:p>
            <a:pPr lvl="1"/>
            <a:r>
              <a:rPr lang="en-US" sz="2800" dirty="0">
                <a:latin typeface="+mj-lt"/>
              </a:rPr>
              <a:t>Victims of sexual harassment, stalking, sexual assault, and/or dating violence receive interim measures that protect against retaliation</a:t>
            </a:r>
          </a:p>
          <a:p>
            <a:pPr lvl="1"/>
            <a:r>
              <a:rPr lang="en-US" sz="2800" dirty="0">
                <a:latin typeface="+mj-lt"/>
              </a:rPr>
              <a:t>The victim and respondent are protected from retaliation and harassment during the disciplinary process </a:t>
            </a:r>
          </a:p>
          <a:p>
            <a:pPr marL="457200" lvl="1" indent="0">
              <a:buNone/>
            </a:pPr>
            <a:endParaRPr lang="en-US" sz="2800"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a:xfrm>
            <a:off x="2896012" y="6418301"/>
            <a:ext cx="5303108" cy="365125"/>
          </a:xfrm>
        </p:spPr>
        <p:txBody>
          <a:bodyPr/>
          <a:lstStyle/>
          <a:p>
            <a:r>
              <a:rPr lang="en-US" dirty="0"/>
              <a:t>Training Slide #63</a:t>
            </a:r>
          </a:p>
        </p:txBody>
      </p:sp>
    </p:spTree>
    <p:extLst>
      <p:ext uri="{BB962C8B-B14F-4D97-AF65-F5344CB8AC3E}">
        <p14:creationId xmlns:p14="http://schemas.microsoft.com/office/powerpoint/2010/main" val="3182580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Retaliation – Victims &amp; Respondents - 2</a:t>
            </a:r>
          </a:p>
        </p:txBody>
      </p:sp>
      <p:sp>
        <p:nvSpPr>
          <p:cNvPr id="3" name="Content Placeholder 2"/>
          <p:cNvSpPr>
            <a:spLocks noGrp="1"/>
          </p:cNvSpPr>
          <p:nvPr>
            <p:ph idx="1"/>
          </p:nvPr>
        </p:nvSpPr>
        <p:spPr>
          <a:xfrm>
            <a:off x="838200" y="1909644"/>
            <a:ext cx="10515600" cy="4504372"/>
          </a:xfrm>
        </p:spPr>
        <p:txBody>
          <a:bodyPr>
            <a:normAutofit/>
          </a:bodyPr>
          <a:lstStyle/>
          <a:p>
            <a:pPr marL="0" indent="0">
              <a:buNone/>
            </a:pPr>
            <a:r>
              <a:rPr lang="en-US" i="1" dirty="0">
                <a:latin typeface="+mj-lt"/>
              </a:rPr>
              <a:t>Example: The day before the hearing in a stalking case, the Title IX Coordinator learned that friends of the victim sent the respondent harassing messages and followed the respondent around campus.</a:t>
            </a:r>
          </a:p>
          <a:p>
            <a:pPr marL="0" indent="0">
              <a:buNone/>
            </a:pPr>
            <a:endParaRPr lang="en-US" i="1" dirty="0">
              <a:latin typeface="+mj-lt"/>
            </a:endParaRPr>
          </a:p>
          <a:p>
            <a:pPr marL="0" indent="0">
              <a:buNone/>
            </a:pPr>
            <a:r>
              <a:rPr lang="en-US" b="1" i="1" dirty="0">
                <a:latin typeface="+mj-lt"/>
              </a:rPr>
              <a:t>The Title IX Coordinator must act to stop the harassment of the respondent during the disciplinary process. </a:t>
            </a:r>
            <a:endParaRPr lang="en-US" b="1" i="1"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#64</a:t>
            </a:r>
          </a:p>
        </p:txBody>
      </p:sp>
    </p:spTree>
    <p:extLst>
      <p:ext uri="{BB962C8B-B14F-4D97-AF65-F5344CB8AC3E}">
        <p14:creationId xmlns:p14="http://schemas.microsoft.com/office/powerpoint/2010/main" val="3669775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Retaliation – Witnesses &amp; Reporters - 1</a:t>
            </a:r>
          </a:p>
        </p:txBody>
      </p:sp>
      <p:sp>
        <p:nvSpPr>
          <p:cNvPr id="3" name="Content Placeholder 2"/>
          <p:cNvSpPr>
            <a:spLocks noGrp="1"/>
          </p:cNvSpPr>
          <p:nvPr>
            <p:ph idx="1"/>
          </p:nvPr>
        </p:nvSpPr>
        <p:spPr/>
        <p:txBody>
          <a:bodyPr>
            <a:normAutofit fontScale="92500" lnSpcReduction="20000"/>
          </a:bodyPr>
          <a:lstStyle/>
          <a:p>
            <a:pPr marL="0" indent="0">
              <a:lnSpc>
                <a:spcPct val="120000"/>
              </a:lnSpc>
              <a:buNone/>
            </a:pPr>
            <a:r>
              <a:rPr lang="en-US" sz="3000" dirty="0">
                <a:latin typeface="+mj-lt"/>
              </a:rPr>
              <a:t>A postsecondary educational institution may not discipline or discriminate against an employee or student who in good faith: </a:t>
            </a:r>
          </a:p>
          <a:p>
            <a:pPr lvl="1">
              <a:lnSpc>
                <a:spcPct val="120000"/>
              </a:lnSpc>
            </a:pPr>
            <a:r>
              <a:rPr lang="en-US" sz="3000" dirty="0">
                <a:latin typeface="+mj-lt"/>
              </a:rPr>
              <a:t>Reports an incident of sexual harassment, sexual assault, dating violence, or stalking </a:t>
            </a:r>
          </a:p>
          <a:p>
            <a:pPr lvl="1">
              <a:lnSpc>
                <a:spcPct val="120000"/>
              </a:lnSpc>
            </a:pPr>
            <a:r>
              <a:rPr lang="en-US" sz="3000" dirty="0">
                <a:latin typeface="+mj-lt"/>
              </a:rPr>
              <a:t>Cooperates with the investigation, disciplinary process, or judicial proceeding related to the report</a:t>
            </a:r>
          </a:p>
          <a:p>
            <a:pPr marL="0" indent="0">
              <a:lnSpc>
                <a:spcPct val="120000"/>
              </a:lnSpc>
              <a:buNone/>
            </a:pPr>
            <a:r>
              <a:rPr lang="en-US" sz="3000" dirty="0">
                <a:latin typeface="+mj-lt"/>
              </a:rPr>
              <a:t>This provision does not include a person who perpetrated or assisted in the perpetration of an act of sexual harassment, stalking, dating violence, or sexual assault. </a:t>
            </a:r>
          </a:p>
          <a:p>
            <a:pPr lvl="1"/>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#65</a:t>
            </a:r>
          </a:p>
        </p:txBody>
      </p:sp>
    </p:spTree>
    <p:extLst>
      <p:ext uri="{BB962C8B-B14F-4D97-AF65-F5344CB8AC3E}">
        <p14:creationId xmlns:p14="http://schemas.microsoft.com/office/powerpoint/2010/main" val="20852884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Retaliation – Witnesses &amp; Reporters - 2</a:t>
            </a:r>
          </a:p>
        </p:txBody>
      </p:sp>
      <p:sp>
        <p:nvSpPr>
          <p:cNvPr id="3" name="Content Placeholder 2"/>
          <p:cNvSpPr>
            <a:spLocks noGrp="1"/>
          </p:cNvSpPr>
          <p:nvPr>
            <p:ph idx="1"/>
          </p:nvPr>
        </p:nvSpPr>
        <p:spPr>
          <a:xfrm>
            <a:off x="846491" y="1573610"/>
            <a:ext cx="10515600" cy="4504372"/>
          </a:xfrm>
        </p:spPr>
        <p:txBody>
          <a:bodyPr>
            <a:normAutofit/>
          </a:bodyPr>
          <a:lstStyle/>
          <a:p>
            <a:pPr marL="0" indent="0">
              <a:buNone/>
            </a:pPr>
            <a:r>
              <a:rPr lang="en-US" dirty="0">
                <a:latin typeface="+mj-lt"/>
              </a:rPr>
              <a:t>A person acting in good faith who reports or cooperates in an investigation:</a:t>
            </a:r>
          </a:p>
          <a:p>
            <a:pPr lvl="1"/>
            <a:r>
              <a:rPr lang="en-US" sz="2800" dirty="0">
                <a:latin typeface="+mj-lt"/>
              </a:rPr>
              <a:t>Is immune from civil liability, and from criminal liability for offenses punishable by fine only, that might otherwise be incurred or imposed as a result of those actions </a:t>
            </a:r>
          </a:p>
          <a:p>
            <a:pPr marL="0" indent="0">
              <a:lnSpc>
                <a:spcPct val="160000"/>
              </a:lnSpc>
              <a:buNone/>
            </a:pPr>
            <a:endParaRPr lang="en-US" sz="2400" dirty="0">
              <a:latin typeface="+mj-lt"/>
            </a:endParaRPr>
          </a:p>
          <a:p>
            <a:pPr lvl="1"/>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#66</a:t>
            </a:r>
          </a:p>
        </p:txBody>
      </p:sp>
    </p:spTree>
    <p:extLst>
      <p:ext uri="{BB962C8B-B14F-4D97-AF65-F5344CB8AC3E}">
        <p14:creationId xmlns:p14="http://schemas.microsoft.com/office/powerpoint/2010/main" val="2889916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Retaliation – Witnesses &amp; Reporters - 3</a:t>
            </a:r>
          </a:p>
        </p:txBody>
      </p:sp>
      <p:sp>
        <p:nvSpPr>
          <p:cNvPr id="3" name="Content Placeholder 2"/>
          <p:cNvSpPr>
            <a:spLocks noGrp="1"/>
          </p:cNvSpPr>
          <p:nvPr>
            <p:ph idx="1"/>
          </p:nvPr>
        </p:nvSpPr>
        <p:spPr>
          <a:xfrm>
            <a:off x="838200" y="1616559"/>
            <a:ext cx="10515600" cy="4504372"/>
          </a:xfrm>
        </p:spPr>
        <p:txBody>
          <a:bodyPr>
            <a:normAutofit/>
          </a:bodyPr>
          <a:lstStyle/>
          <a:p>
            <a:pPr marL="0" indent="0">
              <a:buNone/>
            </a:pPr>
            <a:r>
              <a:rPr lang="en-US" i="1" dirty="0"/>
              <a:t>Example: An employee overheard a discussion between two coworkers. The employee reported the matter to the Title IX Coordinator believing the discussion constituted sexual harassment. After an investigation, the Title IX Coordinator determined that the incident did not constitute sexual harassment.</a:t>
            </a:r>
          </a:p>
          <a:p>
            <a:pPr marL="0" indent="0">
              <a:buNone/>
            </a:pPr>
            <a:endParaRPr lang="en-US" i="1" dirty="0"/>
          </a:p>
          <a:p>
            <a:pPr marL="0" indent="0">
              <a:buNone/>
            </a:pPr>
            <a:r>
              <a:rPr lang="en-US" b="1" i="1" dirty="0"/>
              <a:t>The employee reported the matter in good faith and should not be disciplined for making a report.</a:t>
            </a:r>
            <a:endParaRPr lang="en-US" b="1" dirty="0"/>
          </a:p>
          <a:p>
            <a:pPr lvl="1"/>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#67</a:t>
            </a:r>
          </a:p>
        </p:txBody>
      </p:sp>
    </p:spTree>
    <p:extLst>
      <p:ext uri="{BB962C8B-B14F-4D97-AF65-F5344CB8AC3E}">
        <p14:creationId xmlns:p14="http://schemas.microsoft.com/office/powerpoint/2010/main" val="20927150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fontScale="90000"/>
          </a:bodyPr>
          <a:lstStyle/>
          <a:p>
            <a:pPr marL="0"/>
            <a:r>
              <a:rPr lang="en-US" sz="4800" dirty="0">
                <a:solidFill>
                  <a:schemeClr val="bg1"/>
                </a:solidFill>
              </a:rPr>
              <a:t>Remedies, Interim Measures,</a:t>
            </a:r>
            <a:br>
              <a:rPr lang="en-US" sz="4800" dirty="0">
                <a:solidFill>
                  <a:schemeClr val="bg1"/>
                </a:solidFill>
              </a:rPr>
            </a:br>
            <a:r>
              <a:rPr lang="en-US" sz="4800" dirty="0">
                <a:solidFill>
                  <a:schemeClr val="bg1"/>
                </a:solidFill>
              </a:rPr>
              <a:t>and Support Services for All Parties</a:t>
            </a:r>
          </a:p>
        </p:txBody>
      </p:sp>
      <p:sp>
        <p:nvSpPr>
          <p:cNvPr id="2" name="Footer Placeholder 1"/>
          <p:cNvSpPr>
            <a:spLocks noGrp="1"/>
          </p:cNvSpPr>
          <p:nvPr>
            <p:ph type="ftr" sz="quarter" idx="11"/>
          </p:nvPr>
        </p:nvSpPr>
        <p:spPr/>
        <p:txBody>
          <a:bodyPr/>
          <a:lstStyle/>
          <a:p>
            <a:r>
              <a:rPr lang="en-US" dirty="0"/>
              <a:t>Training Slide #68</a:t>
            </a:r>
          </a:p>
        </p:txBody>
      </p:sp>
      <p:sp>
        <p:nvSpPr>
          <p:cNvPr id="3" name="Slide Number Placeholder 2"/>
          <p:cNvSpPr>
            <a:spLocks noGrp="1"/>
          </p:cNvSpPr>
          <p:nvPr>
            <p:ph type="sldNum" sz="quarter" idx="4"/>
          </p:nvPr>
        </p:nvSpPr>
        <p:spPr/>
        <p:txBody>
          <a:bodyPr/>
          <a:lstStyle/>
          <a:p>
            <a:fld id="{919E3AB5-2075-4D05-9263-E6829DCFE8AA}" type="slidenum">
              <a:rPr lang="en-US" smtClean="0"/>
              <a:pPr/>
              <a:t>68</a:t>
            </a:fld>
            <a:endParaRPr lang="en-US" dirty="0"/>
          </a:p>
        </p:txBody>
      </p:sp>
    </p:spTree>
    <p:extLst>
      <p:ext uri="{BB962C8B-B14F-4D97-AF65-F5344CB8AC3E}">
        <p14:creationId xmlns:p14="http://schemas.microsoft.com/office/powerpoint/2010/main" val="8484225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111983"/>
          </a:xfrm>
        </p:spPr>
        <p:txBody>
          <a:bodyPr>
            <a:normAutofit fontScale="90000"/>
          </a:bodyPr>
          <a:lstStyle/>
          <a:p>
            <a:pPr marL="0"/>
            <a:r>
              <a:rPr lang="en-US" dirty="0"/>
              <a:t>Remedies, Interim Measures,</a:t>
            </a:r>
            <a:br>
              <a:rPr lang="en-US" dirty="0"/>
            </a:br>
            <a:r>
              <a:rPr lang="en-US" dirty="0"/>
              <a:t>and Support Services for All Parties - Requirements</a:t>
            </a:r>
          </a:p>
        </p:txBody>
      </p:sp>
      <p:sp>
        <p:nvSpPr>
          <p:cNvPr id="3" name="Content Placeholder 2"/>
          <p:cNvSpPr>
            <a:spLocks noGrp="1"/>
          </p:cNvSpPr>
          <p:nvPr>
            <p:ph idx="1"/>
          </p:nvPr>
        </p:nvSpPr>
        <p:spPr>
          <a:xfrm>
            <a:off x="838200" y="1540042"/>
            <a:ext cx="10515600" cy="4661466"/>
          </a:xfrm>
        </p:spPr>
        <p:txBody>
          <a:bodyPr>
            <a:normAutofit fontScale="92500"/>
          </a:bodyPr>
          <a:lstStyle/>
          <a:p>
            <a:r>
              <a:rPr lang="en-US" dirty="0"/>
              <a:t>In responding to reports, the institution </a:t>
            </a:r>
            <a:r>
              <a:rPr lang="en-US" b="1" dirty="0"/>
              <a:t>must</a:t>
            </a:r>
            <a:r>
              <a:rPr lang="en-US" dirty="0"/>
              <a:t>:</a:t>
            </a:r>
          </a:p>
          <a:p>
            <a:pPr lvl="1"/>
            <a:r>
              <a:rPr lang="en-US" dirty="0"/>
              <a:t>Provide interim and supportive measures to protect victims during the process</a:t>
            </a:r>
          </a:p>
          <a:p>
            <a:pPr lvl="1"/>
            <a:r>
              <a:rPr lang="en-US" dirty="0"/>
              <a:t>Implement measures to protect both parties from retaliation</a:t>
            </a:r>
          </a:p>
          <a:p>
            <a:pPr lvl="1"/>
            <a:r>
              <a:rPr lang="en-US" dirty="0"/>
              <a:t>Offer each party counseling by an individual who does not provide counseling to any other person involved in the incident, to the greatest extent practicable</a:t>
            </a:r>
          </a:p>
          <a:p>
            <a:pPr lvl="1"/>
            <a:r>
              <a:rPr lang="en-US" dirty="0"/>
              <a:t>Permit either party to drop a course in which </a:t>
            </a:r>
            <a:r>
              <a:rPr lang="en-US" b="1" u="sng" dirty="0"/>
              <a:t>both parties</a:t>
            </a:r>
            <a:r>
              <a:rPr lang="en-US" b="1" dirty="0"/>
              <a:t> </a:t>
            </a:r>
            <a:r>
              <a:rPr lang="en-US" dirty="0"/>
              <a:t>are enrolled without an academic penalty</a:t>
            </a:r>
          </a:p>
          <a:p>
            <a:r>
              <a:rPr lang="en-US" dirty="0"/>
              <a:t>The institution may also provide interim measures and other support services to the accused party, witnesses, and other participants, consistent with its policy.</a:t>
            </a:r>
          </a:p>
          <a:p>
            <a:r>
              <a:rPr lang="en-US" dirty="0"/>
              <a:t>Title IX and the Clery Act impose additional requirements.</a:t>
            </a:r>
          </a:p>
        </p:txBody>
      </p:sp>
      <p:sp>
        <p:nvSpPr>
          <p:cNvPr id="4" name="Footer Placeholder 3"/>
          <p:cNvSpPr>
            <a:spLocks noGrp="1"/>
          </p:cNvSpPr>
          <p:nvPr>
            <p:ph type="ftr" sz="quarter" idx="11"/>
          </p:nvPr>
        </p:nvSpPr>
        <p:spPr>
          <a:xfrm>
            <a:off x="2778854" y="6406236"/>
            <a:ext cx="5303108" cy="365125"/>
          </a:xfrm>
        </p:spPr>
        <p:txBody>
          <a:bodyPr/>
          <a:lstStyle/>
          <a:p>
            <a:r>
              <a:rPr lang="en-US" dirty="0"/>
              <a:t>Training Slide #69</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128641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Sexual Misconduct Policy Mandates</a:t>
            </a:r>
          </a:p>
        </p:txBody>
      </p:sp>
      <p:sp>
        <p:nvSpPr>
          <p:cNvPr id="3" name="Content Placeholder 2"/>
          <p:cNvSpPr>
            <a:spLocks noGrp="1"/>
          </p:cNvSpPr>
          <p:nvPr>
            <p:ph idx="1"/>
          </p:nvPr>
        </p:nvSpPr>
        <p:spPr/>
        <p:txBody>
          <a:bodyPr/>
          <a:lstStyle/>
          <a:p>
            <a:r>
              <a:rPr lang="en-US" dirty="0"/>
              <a:t>Each institution shall adopt governing board-approved policy on sexual harassment, sexual assault, dating violence, and stalking applicable to enrolled students and employees.</a:t>
            </a:r>
          </a:p>
          <a:p>
            <a:r>
              <a:rPr lang="en-US" dirty="0"/>
              <a:t>The policy </a:t>
            </a:r>
            <a:r>
              <a:rPr lang="en-US" b="1" dirty="0"/>
              <a:t>must</a:t>
            </a:r>
            <a:r>
              <a:rPr lang="en-US" dirty="0"/>
              <a:t> include:</a:t>
            </a:r>
          </a:p>
          <a:p>
            <a:pPr lvl="1"/>
            <a:r>
              <a:rPr lang="en-US" dirty="0"/>
              <a:t>Definitions of prohibited behavior</a:t>
            </a:r>
          </a:p>
          <a:p>
            <a:pPr lvl="1"/>
            <a:r>
              <a:rPr lang="en-US" dirty="0"/>
              <a:t>Sanctions for violations</a:t>
            </a:r>
          </a:p>
          <a:p>
            <a:pPr lvl="1"/>
            <a:r>
              <a:rPr lang="en-US" dirty="0"/>
              <a:t>Protocol for reporting and responding to reports which includes electronic reporting </a:t>
            </a:r>
          </a:p>
          <a:p>
            <a:pPr lvl="1"/>
            <a:r>
              <a:rPr lang="en-US" dirty="0"/>
              <a:t>Interim measures to protect alleged victims, including protection from retaliation and may allow measures for others involved as needed</a:t>
            </a:r>
          </a:p>
          <a:p>
            <a:endParaRPr lang="en-US" dirty="0"/>
          </a:p>
          <a:p>
            <a:endParaRPr lang="en-US" dirty="0"/>
          </a:p>
        </p:txBody>
      </p:sp>
      <p:sp>
        <p:nvSpPr>
          <p:cNvPr id="4" name="Footer Placeholder 3"/>
          <p:cNvSpPr>
            <a:spLocks noGrp="1"/>
          </p:cNvSpPr>
          <p:nvPr>
            <p:ph type="ftr" sz="quarter" idx="11"/>
          </p:nvPr>
        </p:nvSpPr>
        <p:spPr/>
        <p:txBody>
          <a:bodyPr/>
          <a:lstStyle/>
          <a:p>
            <a:r>
              <a:rPr lang="en-US" dirty="0"/>
              <a:t>Training Slide #7</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9924143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Administrative Reporting Requirements</a:t>
            </a:r>
          </a:p>
        </p:txBody>
      </p:sp>
      <p:sp>
        <p:nvSpPr>
          <p:cNvPr id="2" name="Footer Placeholder 1"/>
          <p:cNvSpPr>
            <a:spLocks noGrp="1"/>
          </p:cNvSpPr>
          <p:nvPr>
            <p:ph type="ftr" sz="quarter" idx="11"/>
          </p:nvPr>
        </p:nvSpPr>
        <p:spPr/>
        <p:txBody>
          <a:bodyPr/>
          <a:lstStyle/>
          <a:p>
            <a:r>
              <a:rPr lang="en-US" dirty="0"/>
              <a:t>Training Slide #70</a:t>
            </a:r>
          </a:p>
        </p:txBody>
      </p:sp>
      <p:sp>
        <p:nvSpPr>
          <p:cNvPr id="3" name="Slide Number Placeholder 2"/>
          <p:cNvSpPr>
            <a:spLocks noGrp="1"/>
          </p:cNvSpPr>
          <p:nvPr>
            <p:ph type="sldNum" sz="quarter" idx="4"/>
          </p:nvPr>
        </p:nvSpPr>
        <p:spPr/>
        <p:txBody>
          <a:bodyPr/>
          <a:lstStyle/>
          <a:p>
            <a:fld id="{919E3AB5-2075-4D05-9263-E6829DCFE8AA}" type="slidenum">
              <a:rPr lang="en-US" smtClean="0"/>
              <a:pPr/>
              <a:t>70</a:t>
            </a:fld>
            <a:endParaRPr lang="en-US" dirty="0"/>
          </a:p>
        </p:txBody>
      </p:sp>
    </p:spTree>
    <p:extLst>
      <p:ext uri="{BB962C8B-B14F-4D97-AF65-F5344CB8AC3E}">
        <p14:creationId xmlns:p14="http://schemas.microsoft.com/office/powerpoint/2010/main" val="27384434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5B2EB-9FDE-4CC4-8172-3A115C1F0992}"/>
              </a:ext>
            </a:extLst>
          </p:cNvPr>
          <p:cNvSpPr>
            <a:spLocks noGrp="1"/>
          </p:cNvSpPr>
          <p:nvPr>
            <p:ph type="title"/>
          </p:nvPr>
        </p:nvSpPr>
        <p:spPr>
          <a:xfrm>
            <a:off x="0" y="300957"/>
            <a:ext cx="12192000" cy="958349"/>
          </a:xfrm>
        </p:spPr>
        <p:txBody>
          <a:bodyPr/>
          <a:lstStyle/>
          <a:p>
            <a:pPr marL="0"/>
            <a:r>
              <a:rPr lang="en-US" dirty="0"/>
              <a:t>Overview</a:t>
            </a:r>
          </a:p>
        </p:txBody>
      </p:sp>
      <p:sp>
        <p:nvSpPr>
          <p:cNvPr id="3" name="Content Placeholder 2">
            <a:extLst>
              <a:ext uri="{FF2B5EF4-FFF2-40B4-BE49-F238E27FC236}">
                <a16:creationId xmlns:a16="http://schemas.microsoft.com/office/drawing/2014/main" id="{B0062EA1-FE95-40C2-88FD-68DD19363580}"/>
              </a:ext>
            </a:extLst>
          </p:cNvPr>
          <p:cNvSpPr>
            <a:spLocks noGrp="1"/>
          </p:cNvSpPr>
          <p:nvPr>
            <p:ph idx="1"/>
          </p:nvPr>
        </p:nvSpPr>
        <p:spPr>
          <a:xfrm>
            <a:off x="873368" y="1481426"/>
            <a:ext cx="10952747" cy="4802143"/>
          </a:xfrm>
        </p:spPr>
        <p:txBody>
          <a:bodyPr>
            <a:normAutofit fontScale="92500" lnSpcReduction="20000"/>
          </a:bodyPr>
          <a:lstStyle/>
          <a:p>
            <a:pPr marL="0" indent="0">
              <a:buNone/>
            </a:pPr>
            <a:r>
              <a:rPr lang="en-US" b="1" dirty="0"/>
              <a:t>Reporting Requirements in the Tex. Edu. Code § 51.253</a:t>
            </a:r>
            <a:r>
              <a:rPr lang="en-US" dirty="0"/>
              <a:t> </a:t>
            </a:r>
          </a:p>
          <a:p>
            <a:pPr marL="514350" indent="-514350">
              <a:buFont typeface="+mj-lt"/>
              <a:buAutoNum type="arabicPeriod"/>
            </a:pPr>
            <a:r>
              <a:rPr lang="en-US" dirty="0"/>
              <a:t>Title IX Coordinator (TIXC) Report Requirement</a:t>
            </a:r>
          </a:p>
          <a:p>
            <a:pPr marL="514350" indent="-514350">
              <a:buFont typeface="+mj-lt"/>
              <a:buAutoNum type="arabicPeriod"/>
            </a:pPr>
            <a:r>
              <a:rPr lang="en-US" dirty="0"/>
              <a:t>Imminent Danger Reporting Requirement</a:t>
            </a:r>
          </a:p>
          <a:p>
            <a:pPr marL="514350" indent="-514350">
              <a:buFont typeface="+mj-lt"/>
              <a:buAutoNum type="arabicPeriod"/>
            </a:pPr>
            <a:r>
              <a:rPr lang="en-US" dirty="0"/>
              <a:t>Chief Executive Officer (CEO) Report Requirement</a:t>
            </a:r>
          </a:p>
          <a:p>
            <a:pPr lvl="1"/>
            <a:r>
              <a:rPr lang="en-US" dirty="0"/>
              <a:t>CEO reporting exceptions</a:t>
            </a:r>
          </a:p>
          <a:p>
            <a:pPr marL="0" indent="0">
              <a:buNone/>
            </a:pPr>
            <a:endParaRPr lang="en-US" dirty="0"/>
          </a:p>
          <a:p>
            <a:pPr marL="0" indent="0">
              <a:buNone/>
            </a:pPr>
            <a:r>
              <a:rPr lang="en-US" b="1" dirty="0"/>
              <a:t>Additional clarifications and guidance for institutions?</a:t>
            </a:r>
            <a:r>
              <a:rPr lang="en-US" dirty="0"/>
              <a:t> </a:t>
            </a:r>
          </a:p>
          <a:p>
            <a:r>
              <a:rPr lang="en-US" dirty="0"/>
              <a:t>Texas Higher Education Coordinating Board (THECB) “recommended templates” (Report Templates) in the Training Appendix</a:t>
            </a:r>
          </a:p>
          <a:p>
            <a:r>
              <a:rPr lang="en-US" dirty="0"/>
              <a:t>Supplemental training on the Report Templates in the Training Appendix</a:t>
            </a:r>
          </a:p>
          <a:p>
            <a:r>
              <a:rPr lang="en-US" dirty="0"/>
              <a:t>Supplemental reference on </a:t>
            </a:r>
            <a:r>
              <a:rPr lang="en-US" dirty="0">
                <a:sym typeface="Wingdings" panose="05000000000000000000" pitchFamily="2" charset="2"/>
              </a:rPr>
              <a:t>Title IX Coordinator Sexual Misconduct Policy Checklist in the Training Appendix</a:t>
            </a:r>
            <a:endParaRPr lang="en-US" dirty="0"/>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099F0C82-F19C-4077-B05D-43AB0E65DA6D}"/>
              </a:ext>
            </a:extLst>
          </p:cNvPr>
          <p:cNvSpPr>
            <a:spLocks noGrp="1"/>
          </p:cNvSpPr>
          <p:nvPr>
            <p:ph type="ftr" sz="quarter" idx="11"/>
          </p:nvPr>
        </p:nvSpPr>
        <p:spPr/>
        <p:txBody>
          <a:bodyPr/>
          <a:lstStyle/>
          <a:p>
            <a:r>
              <a:rPr lang="en-US" dirty="0"/>
              <a:t>Training Slide #71</a:t>
            </a:r>
          </a:p>
        </p:txBody>
      </p:sp>
      <p:sp>
        <p:nvSpPr>
          <p:cNvPr id="5" name="Slide Number Placeholder 4">
            <a:extLst>
              <a:ext uri="{FF2B5EF4-FFF2-40B4-BE49-F238E27FC236}">
                <a16:creationId xmlns:a16="http://schemas.microsoft.com/office/drawing/2014/main" id="{BDC8F964-D03D-4D37-BD9B-197A8119ACD7}"/>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9442307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DA3AC-9254-417E-AF1C-0FCCBC98B383}"/>
              </a:ext>
            </a:extLst>
          </p:cNvPr>
          <p:cNvSpPr>
            <a:spLocks noGrp="1"/>
          </p:cNvSpPr>
          <p:nvPr>
            <p:ph type="title"/>
          </p:nvPr>
        </p:nvSpPr>
        <p:spPr>
          <a:xfrm>
            <a:off x="838200" y="258763"/>
            <a:ext cx="10515600" cy="1281279"/>
          </a:xfrm>
        </p:spPr>
        <p:txBody>
          <a:bodyPr>
            <a:normAutofit fontScale="90000"/>
          </a:bodyPr>
          <a:lstStyle/>
          <a:p>
            <a:r>
              <a:rPr lang="en-US" dirty="0"/>
              <a:t>Administrative Reporting Requirements</a:t>
            </a:r>
            <a:br>
              <a:rPr lang="en-US" dirty="0"/>
            </a:br>
            <a:r>
              <a:rPr lang="en-US" dirty="0"/>
              <a:t>Who does this apply to?</a:t>
            </a:r>
          </a:p>
        </p:txBody>
      </p:sp>
      <p:sp>
        <p:nvSpPr>
          <p:cNvPr id="3" name="Footer Placeholder 2">
            <a:extLst>
              <a:ext uri="{FF2B5EF4-FFF2-40B4-BE49-F238E27FC236}">
                <a16:creationId xmlns:a16="http://schemas.microsoft.com/office/drawing/2014/main" id="{DF4FA452-6B4B-4B6D-B1C4-E6C223365382}"/>
              </a:ext>
            </a:extLst>
          </p:cNvPr>
          <p:cNvSpPr>
            <a:spLocks noGrp="1"/>
          </p:cNvSpPr>
          <p:nvPr>
            <p:ph type="ftr" sz="quarter" idx="11"/>
          </p:nvPr>
        </p:nvSpPr>
        <p:spPr>
          <a:xfrm>
            <a:off x="3007895" y="6404910"/>
            <a:ext cx="5145505" cy="365125"/>
          </a:xfrm>
        </p:spPr>
        <p:txBody>
          <a:bodyPr/>
          <a:lstStyle/>
          <a:p>
            <a:r>
              <a:rPr lang="en-US" dirty="0"/>
              <a:t>Training Slide #72</a:t>
            </a:r>
          </a:p>
        </p:txBody>
      </p:sp>
      <p:sp>
        <p:nvSpPr>
          <p:cNvPr id="4" name="Slide Number Placeholder 3">
            <a:extLst>
              <a:ext uri="{FF2B5EF4-FFF2-40B4-BE49-F238E27FC236}">
                <a16:creationId xmlns:a16="http://schemas.microsoft.com/office/drawing/2014/main" id="{1EBE9F3B-5E10-47A0-AD99-5B880BC7212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689C594D-F4D3-4A2A-8529-709849D91354}"/>
              </a:ext>
            </a:extLst>
          </p:cNvPr>
          <p:cNvSpPr>
            <a:spLocks noGrp="1"/>
          </p:cNvSpPr>
          <p:nvPr>
            <p:ph idx="1"/>
          </p:nvPr>
        </p:nvSpPr>
        <p:spPr>
          <a:xfrm>
            <a:off x="541421" y="1828800"/>
            <a:ext cx="11177336" cy="4215614"/>
          </a:xfrm>
        </p:spPr>
        <p:txBody>
          <a:bodyPr>
            <a:normAutofit/>
          </a:bodyPr>
          <a:lstStyle/>
          <a:p>
            <a:pPr marL="0" indent="0">
              <a:buNone/>
            </a:pPr>
            <a:r>
              <a:rPr lang="en-US" b="1" dirty="0"/>
              <a:t>“Postsecondary educational institutions</a:t>
            </a:r>
            <a:r>
              <a:rPr lang="en-US" dirty="0"/>
              <a:t>,</a:t>
            </a:r>
            <a:r>
              <a:rPr lang="en-US" b="1" dirty="0"/>
              <a:t>” </a:t>
            </a:r>
            <a:r>
              <a:rPr lang="en-US" dirty="0"/>
              <a:t>which means an </a:t>
            </a:r>
            <a:r>
              <a:rPr lang="en-US" u="sng" dirty="0"/>
              <a:t>institution of higher education</a:t>
            </a:r>
            <a:r>
              <a:rPr lang="en-US" dirty="0"/>
              <a:t> or a </a:t>
            </a:r>
            <a:r>
              <a:rPr lang="en-US" u="sng" dirty="0"/>
              <a:t>private or independent institution of higher education</a:t>
            </a:r>
            <a:r>
              <a:rPr lang="en-US" dirty="0"/>
              <a:t>:</a:t>
            </a:r>
          </a:p>
          <a:p>
            <a:pPr lvl="1">
              <a:buFont typeface="Courier New" panose="02070309020205020404" pitchFamily="49" charset="0"/>
              <a:buChar char="o"/>
            </a:pPr>
            <a:r>
              <a:rPr lang="en-US" sz="2600" b="1" dirty="0"/>
              <a:t>"Institution of higher education" </a:t>
            </a:r>
            <a:r>
              <a:rPr lang="en-US" sz="2600" dirty="0"/>
              <a:t>means any public technical institute, public junior college, public senior college or university, medical or dental unit, public state college, or </a:t>
            </a:r>
            <a:r>
              <a:rPr lang="en-US" sz="2600" u="sng" dirty="0"/>
              <a:t>other agency of higher education,</a:t>
            </a:r>
            <a:r>
              <a:rPr lang="en-US" sz="2600" dirty="0"/>
              <a:t> including </a:t>
            </a:r>
            <a:r>
              <a:rPr lang="en-US" sz="2600" b="1" dirty="0"/>
              <a:t>Systems</a:t>
            </a:r>
            <a:r>
              <a:rPr lang="en-US" sz="2600" dirty="0"/>
              <a:t> of higher education.</a:t>
            </a:r>
          </a:p>
          <a:p>
            <a:pPr lvl="1">
              <a:buFont typeface="Courier New" panose="02070309020205020404" pitchFamily="49" charset="0"/>
              <a:buChar char="o"/>
            </a:pPr>
            <a:r>
              <a:rPr lang="en-US" sz="2600" b="1" dirty="0"/>
              <a:t>“Private or independent institution of higher education”</a:t>
            </a:r>
            <a:r>
              <a:rPr lang="en-US" sz="2600" dirty="0"/>
              <a:t> includes private or independent colleges or universities. </a:t>
            </a:r>
          </a:p>
        </p:txBody>
      </p:sp>
    </p:spTree>
    <p:extLst>
      <p:ext uri="{BB962C8B-B14F-4D97-AF65-F5344CB8AC3E}">
        <p14:creationId xmlns:p14="http://schemas.microsoft.com/office/powerpoint/2010/main" val="37043029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#73</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4"/>
          </p:nvPr>
        </p:nvSpPr>
        <p:spPr/>
        <p:txBody>
          <a:bodyPr/>
          <a:lstStyle/>
          <a:p>
            <a:fld id="{919E3AB5-2075-4D05-9263-E6829DCFE8AA}" type="slidenum">
              <a:rPr lang="en-US" smtClean="0"/>
              <a:pPr/>
              <a:t>73</a:t>
            </a:fld>
            <a:endParaRPr lang="en-US" dirty="0"/>
          </a:p>
        </p:txBody>
      </p:sp>
      <p:sp>
        <p:nvSpPr>
          <p:cNvPr id="7" name="Title 1">
            <a:extLst>
              <a:ext uri="{FF2B5EF4-FFF2-40B4-BE49-F238E27FC236}">
                <a16:creationId xmlns:a16="http://schemas.microsoft.com/office/drawing/2014/main" id="{282B0437-23DC-4AB2-AF7D-A54850E1D4E4}"/>
              </a:ext>
            </a:extLst>
          </p:cNvPr>
          <p:cNvSpPr txBox="1">
            <a:spLocks noGrp="1"/>
          </p:cNvSpPr>
          <p:nvPr>
            <p:ph type="title" idx="4294967295"/>
          </p:nvPr>
        </p:nvSpPr>
        <p:spPr>
          <a:xfrm>
            <a:off x="838200" y="2236749"/>
            <a:ext cx="10515600" cy="1411804"/>
          </a:xfrm>
          <a:prstGeom prst="rect">
            <a:avLst/>
          </a:prstGeom>
          <a:solidFill>
            <a:srgbClr val="F6B11A"/>
          </a:solidFill>
          <a:ln w="12700">
            <a:solidFill>
              <a:schemeClr val="accent1"/>
            </a:solid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457200" indent="0"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1. Title IX Coordinator Report</a:t>
            </a:r>
          </a:p>
        </p:txBody>
      </p:sp>
    </p:spTree>
    <p:extLst>
      <p:ext uri="{BB962C8B-B14F-4D97-AF65-F5344CB8AC3E}">
        <p14:creationId xmlns:p14="http://schemas.microsoft.com/office/powerpoint/2010/main" val="8107184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pPr marL="0"/>
            <a:r>
              <a:rPr lang="en-US" dirty="0"/>
              <a:t>Title IX Coordinator Report: Introduction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0277" y="1668996"/>
            <a:ext cx="10607533" cy="4504372"/>
          </a:xfrm>
        </p:spPr>
        <p:txBody>
          <a:bodyPr>
            <a:normAutofit/>
          </a:bodyPr>
          <a:lstStyle/>
          <a:p>
            <a:r>
              <a:rPr lang="en-US" dirty="0"/>
              <a:t>The institution’s Title IX Coordinator (TIXC) is responsible for submitting a written report to the institution’s Chief Executive Officer (e.g., President of the institution) </a:t>
            </a:r>
            <a:r>
              <a:rPr lang="en-US" u="sng" dirty="0"/>
              <a:t>at least once every three months</a:t>
            </a:r>
            <a:r>
              <a:rPr lang="en-US" dirty="0"/>
              <a:t>; effective January 1, 2020.</a:t>
            </a:r>
          </a:p>
          <a:p>
            <a:r>
              <a:rPr lang="en-US" dirty="0"/>
              <a:t>The THECB will make available a “recommended template” to the institutions for the </a:t>
            </a:r>
            <a:r>
              <a:rPr lang="en-US" b="1" dirty="0"/>
              <a:t>Title IX Coordinator Report</a:t>
            </a:r>
            <a:r>
              <a:rPr lang="en-US" dirty="0"/>
              <a:t>, which will satisfy the reporting requirements of this section for the THECB. </a:t>
            </a:r>
          </a:p>
          <a:p>
            <a:r>
              <a:rPr lang="en-US" dirty="0"/>
              <a:t>Using the report template is not required.</a:t>
            </a:r>
          </a:p>
          <a:p>
            <a:pPr marL="0" indent="0">
              <a:buNone/>
            </a:pPr>
            <a:endParaRPr lang="en-US" dirty="0"/>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r>
              <a:rPr lang="en-US" dirty="0"/>
              <a:t>Training Slide #74</a:t>
            </a:r>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1133158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5FC64FF-D87D-476C-A849-5E0064D4D887}"/>
              </a:ext>
            </a:extLst>
          </p:cNvPr>
          <p:cNvSpPr>
            <a:spLocks noGrp="1"/>
          </p:cNvSpPr>
          <p:nvPr>
            <p:ph type="title"/>
          </p:nvPr>
        </p:nvSpPr>
        <p:spPr/>
        <p:txBody>
          <a:bodyPr/>
          <a:lstStyle/>
          <a:p>
            <a:pPr marL="0"/>
            <a:r>
              <a:rPr lang="en-US" dirty="0"/>
              <a:t>Required Information in the TIXC Report</a:t>
            </a:r>
          </a:p>
        </p:txBody>
      </p:sp>
      <p:sp>
        <p:nvSpPr>
          <p:cNvPr id="2" name="Content Placeholder 1">
            <a:extLst>
              <a:ext uri="{FF2B5EF4-FFF2-40B4-BE49-F238E27FC236}">
                <a16:creationId xmlns:a16="http://schemas.microsoft.com/office/drawing/2014/main" id="{35A4DEBD-26CF-412B-9BB6-7D88D74B0533}"/>
              </a:ext>
            </a:extLst>
          </p:cNvPr>
          <p:cNvSpPr>
            <a:spLocks noGrp="1"/>
          </p:cNvSpPr>
          <p:nvPr>
            <p:ph sz="half" idx="1"/>
          </p:nvPr>
        </p:nvSpPr>
        <p:spPr>
          <a:xfrm>
            <a:off x="321370" y="1773269"/>
            <a:ext cx="5669121" cy="4075447"/>
          </a:xfrm>
        </p:spPr>
        <p:txBody>
          <a:bodyPr>
            <a:noAutofit/>
          </a:bodyPr>
          <a:lstStyle/>
          <a:p>
            <a:pPr marL="514350" indent="-514350">
              <a:buFont typeface="+mj-lt"/>
              <a:buAutoNum type="arabicPeriod"/>
            </a:pPr>
            <a:r>
              <a:rPr lang="en-US" sz="2400" dirty="0"/>
              <a:t>Information on the </a:t>
            </a:r>
            <a:r>
              <a:rPr lang="en-US" sz="2400" b="1" dirty="0"/>
              <a:t>investigation of the reports received by employees</a:t>
            </a:r>
            <a:r>
              <a:rPr lang="en-US" sz="2400" dirty="0"/>
              <a:t> (as required in Sect. 3.5) on “sexual harassment,” “sexual assault,” “dating violence,” or “stalking” (as defined in Sect. 3.3);</a:t>
            </a:r>
          </a:p>
          <a:p>
            <a:pPr marL="514350" indent="-514350">
              <a:buFont typeface="+mj-lt"/>
              <a:buAutoNum type="arabicPeriod"/>
            </a:pPr>
            <a:r>
              <a:rPr lang="en-US" sz="2400" dirty="0"/>
              <a:t>Information on the </a:t>
            </a:r>
            <a:r>
              <a:rPr lang="en-US" sz="2400" b="1" dirty="0"/>
              <a:t>disposition</a:t>
            </a:r>
            <a:r>
              <a:rPr lang="en-US" sz="2400" dirty="0"/>
              <a:t> (if any) of any </a:t>
            </a:r>
            <a:r>
              <a:rPr lang="en-US" sz="2400" b="1" dirty="0"/>
              <a:t>disciplinary processes</a:t>
            </a:r>
            <a:r>
              <a:rPr lang="en-US" sz="2400" dirty="0"/>
              <a:t> arising from those reports; and</a:t>
            </a:r>
          </a:p>
        </p:txBody>
      </p:sp>
      <p:sp>
        <p:nvSpPr>
          <p:cNvPr id="3" name="Content Placeholder 2">
            <a:extLst>
              <a:ext uri="{FF2B5EF4-FFF2-40B4-BE49-F238E27FC236}">
                <a16:creationId xmlns:a16="http://schemas.microsoft.com/office/drawing/2014/main" id="{01D5B283-E678-4110-9C72-A5A5606F0798}"/>
              </a:ext>
            </a:extLst>
          </p:cNvPr>
          <p:cNvSpPr>
            <a:spLocks noGrp="1"/>
          </p:cNvSpPr>
          <p:nvPr>
            <p:ph sz="half" idx="2"/>
          </p:nvPr>
        </p:nvSpPr>
        <p:spPr>
          <a:xfrm>
            <a:off x="6142892" y="1784992"/>
            <a:ext cx="5640469" cy="4075448"/>
          </a:xfrm>
        </p:spPr>
        <p:txBody>
          <a:bodyPr>
            <a:normAutofit/>
          </a:bodyPr>
          <a:lstStyle/>
          <a:p>
            <a:pPr marL="514350" indent="-514350">
              <a:buFont typeface="+mj-lt"/>
              <a:buAutoNum type="arabicPeriod" startAt="3"/>
            </a:pPr>
            <a:r>
              <a:rPr lang="en-US" sz="2400" dirty="0"/>
              <a:t>Information on the </a:t>
            </a:r>
            <a:r>
              <a:rPr lang="en-US" sz="2400" b="1" dirty="0"/>
              <a:t>reports</a:t>
            </a:r>
            <a:r>
              <a:rPr lang="en-US" sz="2400" dirty="0"/>
              <a:t> for which the institution determined </a:t>
            </a:r>
            <a:r>
              <a:rPr lang="en-US" sz="2400" b="1" dirty="0"/>
              <a:t>not to initiate a disciplinary process</a:t>
            </a:r>
            <a:r>
              <a:rPr lang="en-US" sz="2400" dirty="0"/>
              <a:t> (if any).</a:t>
            </a:r>
          </a:p>
        </p:txBody>
      </p:sp>
      <p:sp>
        <p:nvSpPr>
          <p:cNvPr id="4" name="Footer Placeholder 3">
            <a:extLst>
              <a:ext uri="{FF2B5EF4-FFF2-40B4-BE49-F238E27FC236}">
                <a16:creationId xmlns:a16="http://schemas.microsoft.com/office/drawing/2014/main" id="{95E851D8-0BFD-43C0-BEF4-293927CAF626}"/>
              </a:ex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Training Slide #75</a:t>
            </a:r>
          </a:p>
        </p:txBody>
      </p:sp>
      <p:sp>
        <p:nvSpPr>
          <p:cNvPr id="5" name="Slide Number Placeholder 4">
            <a:extLst>
              <a:ext uri="{FF2B5EF4-FFF2-40B4-BE49-F238E27FC236}">
                <a16:creationId xmlns:a16="http://schemas.microsoft.com/office/drawing/2014/main" id="{9C155DB3-B6E0-4785-9DCF-645B54FC166B}"/>
              </a:ex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9799403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6A74-2904-4319-827B-6D229498C273}"/>
              </a:ext>
            </a:extLst>
          </p:cNvPr>
          <p:cNvSpPr>
            <a:spLocks noGrp="1"/>
          </p:cNvSpPr>
          <p:nvPr>
            <p:ph type="title"/>
          </p:nvPr>
        </p:nvSpPr>
        <p:spPr/>
        <p:txBody>
          <a:bodyPr/>
          <a:lstStyle/>
          <a:p>
            <a:r>
              <a:rPr lang="en-US" dirty="0"/>
              <a:t>TIXC Report: Clarifications</a:t>
            </a:r>
          </a:p>
        </p:txBody>
      </p:sp>
      <p:sp>
        <p:nvSpPr>
          <p:cNvPr id="3" name="Footer Placeholder 2">
            <a:extLst>
              <a:ext uri="{FF2B5EF4-FFF2-40B4-BE49-F238E27FC236}">
                <a16:creationId xmlns:a16="http://schemas.microsoft.com/office/drawing/2014/main" id="{9535BCC2-71C7-46DD-BD8F-0A08EFA38144}"/>
              </a:ext>
            </a:extLst>
          </p:cNvPr>
          <p:cNvSpPr>
            <a:spLocks noGrp="1"/>
          </p:cNvSpPr>
          <p:nvPr>
            <p:ph type="ftr" sz="quarter" idx="11"/>
          </p:nvPr>
        </p:nvSpPr>
        <p:spPr/>
        <p:txBody>
          <a:bodyPr/>
          <a:lstStyle/>
          <a:p>
            <a:r>
              <a:rPr lang="en-US" dirty="0"/>
              <a:t>Training Slide #76</a:t>
            </a:r>
          </a:p>
        </p:txBody>
      </p:sp>
      <p:sp>
        <p:nvSpPr>
          <p:cNvPr id="4" name="Slide Number Placeholder 3">
            <a:extLst>
              <a:ext uri="{FF2B5EF4-FFF2-40B4-BE49-F238E27FC236}">
                <a16:creationId xmlns:a16="http://schemas.microsoft.com/office/drawing/2014/main" id="{87C0CACC-B5F3-40EE-9205-50C7966517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DDC25283-F2DF-4134-BE30-DBDA6BD4C651}"/>
              </a:ext>
            </a:extLst>
          </p:cNvPr>
          <p:cNvSpPr>
            <a:spLocks noGrp="1"/>
          </p:cNvSpPr>
          <p:nvPr>
            <p:ph idx="1"/>
          </p:nvPr>
        </p:nvSpPr>
        <p:spPr>
          <a:xfrm>
            <a:off x="732692" y="1575211"/>
            <a:ext cx="10662138" cy="4504372"/>
          </a:xfrm>
        </p:spPr>
        <p:txBody>
          <a:bodyPr/>
          <a:lstStyle/>
          <a:p>
            <a:r>
              <a:rPr lang="en-US" b="1" dirty="0"/>
              <a:t>“Disposition” </a:t>
            </a:r>
            <a:r>
              <a:rPr lang="en-US" dirty="0"/>
              <a:t>(for the purposes of this section) means the final result under the institution’s disciplinary process. </a:t>
            </a:r>
          </a:p>
          <a:p>
            <a:r>
              <a:rPr lang="en-US" dirty="0"/>
              <a:t>When identifiable, reports may exclude duplicate reports of a single alleged incident.</a:t>
            </a:r>
          </a:p>
          <a:p>
            <a:r>
              <a:rPr lang="en-US" dirty="0"/>
              <a:t>Reports may separately specify the number of confidential reports received by confidential employees, who are only required to report “type of incident” to the TIXC or Deputy TIXC. </a:t>
            </a:r>
          </a:p>
          <a:p>
            <a:endParaRPr lang="en-US" dirty="0"/>
          </a:p>
        </p:txBody>
      </p:sp>
    </p:spTree>
    <p:extLst>
      <p:ext uri="{BB962C8B-B14F-4D97-AF65-F5344CB8AC3E}">
        <p14:creationId xmlns:p14="http://schemas.microsoft.com/office/powerpoint/2010/main" val="3553023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C183D7F6-B498-43B3-948B-1728B52AA6E4}">
                <adec:decorative xmlns:adec="http://schemas.microsoft.com/office/drawing/2017/decorative" val="1"/>
              </a:ext>
            </a:extLst>
          </p:cNvPr>
          <p:cNvSpPr>
            <a:spLocks noGrp="1"/>
          </p:cNvSpPr>
          <p:nvPr>
            <p:ph type="ftr" sz="quarter" idx="11"/>
          </p:nvPr>
        </p:nvSpPr>
        <p:spPr>
          <a:xfrm>
            <a:off x="2850292" y="6437602"/>
            <a:ext cx="5303108" cy="365125"/>
          </a:xfrm>
        </p:spPr>
        <p:txBody>
          <a:bodyPr/>
          <a:lstStyle/>
          <a:p>
            <a:r>
              <a:rPr lang="en-US" dirty="0"/>
              <a:t>Training Slide #77</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7" name="Title 1">
            <a:extLst>
              <a:ext uri="{FF2B5EF4-FFF2-40B4-BE49-F238E27FC236}">
                <a16:creationId xmlns:a16="http://schemas.microsoft.com/office/drawing/2014/main" id="{282B0437-23DC-4AB2-AF7D-A54850E1D4E4}"/>
              </a:ext>
            </a:extLst>
          </p:cNvPr>
          <p:cNvSpPr txBox="1">
            <a:spLocks noGrp="1"/>
          </p:cNvSpPr>
          <p:nvPr>
            <p:ph type="title" idx="4294967295"/>
          </p:nvPr>
        </p:nvSpPr>
        <p:spPr>
          <a:xfrm>
            <a:off x="838200" y="2236749"/>
            <a:ext cx="10515600" cy="1411804"/>
          </a:xfrm>
          <a:prstGeom prst="rect">
            <a:avLst/>
          </a:prstGeom>
          <a:solidFill>
            <a:srgbClr val="F6B11A"/>
          </a:solidFill>
          <a:ln w="12700">
            <a:solidFill>
              <a:schemeClr val="accent1"/>
            </a:solid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457200" indent="0"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5F84"/>
                </a:solidFill>
                <a:effectLst/>
                <a:uLnTx/>
                <a:uFillTx/>
                <a:latin typeface="Tahoma"/>
                <a:ea typeface="+mj-ea"/>
                <a:cs typeface="+mj-cs"/>
              </a:rPr>
              <a:t>2. Imminent Danger Reporting</a:t>
            </a:r>
          </a:p>
        </p:txBody>
      </p:sp>
    </p:spTree>
    <p:extLst>
      <p:ext uri="{BB962C8B-B14F-4D97-AF65-F5344CB8AC3E}">
        <p14:creationId xmlns:p14="http://schemas.microsoft.com/office/powerpoint/2010/main" val="36977022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pPr marL="0"/>
            <a:r>
              <a:rPr lang="en-US" dirty="0"/>
              <a:t>Imminent Danger Reporting: Introduction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930441" y="1540042"/>
            <a:ext cx="10427369" cy="4504372"/>
          </a:xfrm>
        </p:spPr>
        <p:txBody>
          <a:bodyPr>
            <a:normAutofit/>
          </a:bodyPr>
          <a:lstStyle/>
          <a:p>
            <a:r>
              <a:rPr lang="en-US" dirty="0"/>
              <a:t>The institution’s Title IX Coordinator (TIXC) or Deputy TIXC is responsible for </a:t>
            </a:r>
            <a:r>
              <a:rPr lang="en-US" u="sng" dirty="0"/>
              <a:t>immediately reporting</a:t>
            </a:r>
            <a:r>
              <a:rPr lang="en-US" dirty="0"/>
              <a:t> to the institution’s Chief Executive Officer (e.g., President of the institution) an incident reported by an employee, if the TIXC has cause to believe that the </a:t>
            </a:r>
            <a:r>
              <a:rPr lang="en-US" u="sng" dirty="0"/>
              <a:t>safety of any person is in imminent danger</a:t>
            </a:r>
            <a:r>
              <a:rPr lang="en-US" dirty="0"/>
              <a:t> as a result of the incident.</a:t>
            </a:r>
          </a:p>
          <a:p>
            <a:r>
              <a:rPr lang="en-US" dirty="0"/>
              <a:t>This reporting requirement of the TIXC or Deputy TIXC is effective January 1, 2020.</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r>
              <a:rPr lang="en-US" dirty="0"/>
              <a:t>Training Slide #78</a:t>
            </a:r>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6162251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6A74-2904-4319-827B-6D229498C273}"/>
              </a:ext>
            </a:extLst>
          </p:cNvPr>
          <p:cNvSpPr>
            <a:spLocks noGrp="1"/>
          </p:cNvSpPr>
          <p:nvPr>
            <p:ph type="title"/>
          </p:nvPr>
        </p:nvSpPr>
        <p:spPr/>
        <p:txBody>
          <a:bodyPr>
            <a:normAutofit/>
          </a:bodyPr>
          <a:lstStyle/>
          <a:p>
            <a:r>
              <a:rPr lang="en-US" dirty="0"/>
              <a:t>Imminent Danger: Reporting Guidance</a:t>
            </a:r>
          </a:p>
        </p:txBody>
      </p:sp>
      <p:sp>
        <p:nvSpPr>
          <p:cNvPr id="3" name="Footer Placeholder 2">
            <a:extLst>
              <a:ext uri="{FF2B5EF4-FFF2-40B4-BE49-F238E27FC236}">
                <a16:creationId xmlns:a16="http://schemas.microsoft.com/office/drawing/2014/main" id="{9535BCC2-71C7-46DD-BD8F-0A08EFA38144}"/>
              </a:ext>
            </a:extLst>
          </p:cNvPr>
          <p:cNvSpPr>
            <a:spLocks noGrp="1"/>
          </p:cNvSpPr>
          <p:nvPr>
            <p:ph type="ftr" sz="quarter" idx="11"/>
          </p:nvPr>
        </p:nvSpPr>
        <p:spPr/>
        <p:txBody>
          <a:bodyPr/>
          <a:lstStyle/>
          <a:p>
            <a:r>
              <a:rPr lang="en-US" dirty="0"/>
              <a:t>Training Slide #79</a:t>
            </a:r>
          </a:p>
        </p:txBody>
      </p:sp>
      <p:sp>
        <p:nvSpPr>
          <p:cNvPr id="4" name="Slide Number Placeholder 3">
            <a:extLst>
              <a:ext uri="{FF2B5EF4-FFF2-40B4-BE49-F238E27FC236}">
                <a16:creationId xmlns:a16="http://schemas.microsoft.com/office/drawing/2014/main" id="{87C0CACC-B5F3-40EE-9205-50C7966517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DDC25283-F2DF-4134-BE30-DBDA6BD4C651}"/>
              </a:ext>
            </a:extLst>
          </p:cNvPr>
          <p:cNvSpPr>
            <a:spLocks noGrp="1"/>
          </p:cNvSpPr>
          <p:nvPr>
            <p:ph idx="1"/>
          </p:nvPr>
        </p:nvSpPr>
        <p:spPr>
          <a:xfrm>
            <a:off x="838200" y="1540042"/>
            <a:ext cx="10515599" cy="4504372"/>
          </a:xfrm>
        </p:spPr>
        <p:txBody>
          <a:bodyPr>
            <a:normAutofit fontScale="92500" lnSpcReduction="10000"/>
          </a:bodyPr>
          <a:lstStyle/>
          <a:p>
            <a:r>
              <a:rPr lang="en-US" dirty="0"/>
              <a:t>Institutions may consider establishing the criteria for determining a cause to believe that the </a:t>
            </a:r>
            <a:r>
              <a:rPr lang="en-US" b="1" dirty="0"/>
              <a:t>safety of any person is in imminent danger</a:t>
            </a:r>
            <a:r>
              <a:rPr lang="en-US" dirty="0"/>
              <a:t> as a result of the incident.</a:t>
            </a:r>
          </a:p>
          <a:p>
            <a:r>
              <a:rPr lang="en-US" dirty="0"/>
              <a:t>Institutions can determine the process and procedures for </a:t>
            </a:r>
            <a:r>
              <a:rPr lang="en-US" b="1" dirty="0"/>
              <a:t>how </a:t>
            </a:r>
            <a:r>
              <a:rPr lang="en-US" dirty="0"/>
              <a:t>the TIXC or Deputy TIXC will report to the CEO of imminent danger notifications, and the </a:t>
            </a:r>
            <a:r>
              <a:rPr lang="en-US" b="1" dirty="0"/>
              <a:t>type of information</a:t>
            </a:r>
            <a:r>
              <a:rPr lang="en-US" dirty="0"/>
              <a:t> that will be included in the notifications. </a:t>
            </a:r>
          </a:p>
          <a:p>
            <a:r>
              <a:rPr lang="en-US" dirty="0"/>
              <a:t>Once determined by the institution, the institution should consider </a:t>
            </a:r>
            <a:r>
              <a:rPr lang="en-US" u="sng" dirty="0"/>
              <a:t>documenting</a:t>
            </a:r>
            <a:r>
              <a:rPr lang="en-US" dirty="0"/>
              <a:t> the notification process with the TIXC and keeping written records of the imminent danger notifications for the TIXC record keeping purposes.</a:t>
            </a:r>
          </a:p>
          <a:p>
            <a:endParaRPr lang="en-US" dirty="0"/>
          </a:p>
        </p:txBody>
      </p:sp>
    </p:spTree>
    <p:extLst>
      <p:ext uri="{BB962C8B-B14F-4D97-AF65-F5344CB8AC3E}">
        <p14:creationId xmlns:p14="http://schemas.microsoft.com/office/powerpoint/2010/main" val="382506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Definition of Terms</a:t>
            </a:r>
          </a:p>
        </p:txBody>
      </p:sp>
      <p:sp>
        <p:nvSpPr>
          <p:cNvPr id="2" name="Footer Placeholder 1"/>
          <p:cNvSpPr>
            <a:spLocks noGrp="1"/>
          </p:cNvSpPr>
          <p:nvPr>
            <p:ph type="ftr" sz="quarter" idx="11"/>
          </p:nvPr>
        </p:nvSpPr>
        <p:spPr/>
        <p:txBody>
          <a:bodyPr/>
          <a:lstStyle/>
          <a:p>
            <a:r>
              <a:rPr lang="en-US" dirty="0"/>
              <a:t>Training Slide #8</a:t>
            </a:r>
          </a:p>
        </p:txBody>
      </p:sp>
      <p:sp>
        <p:nvSpPr>
          <p:cNvPr id="3" name="Slide Number Placeholder 2"/>
          <p:cNvSpPr>
            <a:spLocks noGrp="1"/>
          </p:cNvSpPr>
          <p:nvPr>
            <p:ph type="sldNum" sz="quarter" idx="4"/>
          </p:nvPr>
        </p:nvSpPr>
        <p:spPr/>
        <p:txBody>
          <a:bodyPr/>
          <a:lstStyle/>
          <a:p>
            <a:fld id="{919E3AB5-2075-4D05-9263-E6829DCFE8AA}" type="slidenum">
              <a:rPr lang="en-US" smtClean="0"/>
              <a:pPr/>
              <a:t>8</a:t>
            </a:fld>
            <a:endParaRPr lang="en-US" dirty="0"/>
          </a:p>
        </p:txBody>
      </p:sp>
    </p:spTree>
    <p:extLst>
      <p:ext uri="{BB962C8B-B14F-4D97-AF65-F5344CB8AC3E}">
        <p14:creationId xmlns:p14="http://schemas.microsoft.com/office/powerpoint/2010/main" val="30318433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#80</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7" name="Title 1">
            <a:extLst>
              <a:ext uri="{FF2B5EF4-FFF2-40B4-BE49-F238E27FC236}">
                <a16:creationId xmlns:a16="http://schemas.microsoft.com/office/drawing/2014/main" id="{282B0437-23DC-4AB2-AF7D-A54850E1D4E4}"/>
              </a:ext>
            </a:extLst>
          </p:cNvPr>
          <p:cNvSpPr txBox="1">
            <a:spLocks noGrp="1"/>
          </p:cNvSpPr>
          <p:nvPr>
            <p:ph type="title" idx="4294967295"/>
          </p:nvPr>
        </p:nvSpPr>
        <p:spPr>
          <a:xfrm>
            <a:off x="838200" y="2236749"/>
            <a:ext cx="10515600" cy="1411804"/>
          </a:xfrm>
          <a:prstGeom prst="rect">
            <a:avLst/>
          </a:prstGeom>
          <a:solidFill>
            <a:srgbClr val="F6B11A"/>
          </a:solidFill>
          <a:ln w="12700">
            <a:solidFill>
              <a:schemeClr val="accent1"/>
            </a:solid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457200" indent="0"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3. Chief Executive Officer (CEO) Report</a:t>
            </a:r>
            <a:endParaRPr kumimoji="0" lang="en-US" sz="4400" b="0" i="0" u="none" strike="noStrike" kern="1200" cap="none" spc="0" normalizeH="0" baseline="0" noProof="0" dirty="0">
              <a:ln>
                <a:noFill/>
              </a:ln>
              <a:solidFill>
                <a:srgbClr val="005F84"/>
              </a:solidFill>
              <a:effectLst/>
              <a:uLnTx/>
              <a:uFillTx/>
              <a:latin typeface="Tahoma"/>
              <a:ea typeface="+mj-ea"/>
              <a:cs typeface="+mj-cs"/>
            </a:endParaRPr>
          </a:p>
        </p:txBody>
      </p:sp>
    </p:spTree>
    <p:extLst>
      <p:ext uri="{BB962C8B-B14F-4D97-AF65-F5344CB8AC3E}">
        <p14:creationId xmlns:p14="http://schemas.microsoft.com/office/powerpoint/2010/main" val="15460274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pPr marL="0"/>
            <a:r>
              <a:rPr lang="en-US" dirty="0"/>
              <a:t>CEO Report: Introduction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lnSpcReduction="10000"/>
          </a:bodyPr>
          <a:lstStyle/>
          <a:p>
            <a:r>
              <a:rPr lang="en-US" dirty="0"/>
              <a:t>The institution’s Chief Executive Officer (CEO) is responsible for:</a:t>
            </a:r>
          </a:p>
          <a:p>
            <a:pPr marL="914400" lvl="1" indent="-457200">
              <a:buFont typeface="+mj-lt"/>
              <a:buAutoNum type="arabicPeriod"/>
            </a:pPr>
            <a:r>
              <a:rPr lang="en-US" dirty="0"/>
              <a:t>Submitting a summary report (CEO Report) to the institution’s governing body (e.g., Board of Regents, Board of Trustees) </a:t>
            </a:r>
            <a:r>
              <a:rPr lang="en-US" u="sng" dirty="0"/>
              <a:t>at least once annually, during either the fall or spring semester</a:t>
            </a:r>
            <a:r>
              <a:rPr lang="en-US" dirty="0"/>
              <a:t>; and </a:t>
            </a:r>
          </a:p>
          <a:p>
            <a:pPr marL="914400" lvl="1" indent="-457200">
              <a:buFont typeface="+mj-lt"/>
              <a:buAutoNum type="arabicPeriod"/>
            </a:pPr>
            <a:r>
              <a:rPr lang="en-US" dirty="0"/>
              <a:t>Posting the summary report (CEO Report) on the institution’s website </a:t>
            </a:r>
            <a:r>
              <a:rPr lang="en-US" u="sng" dirty="0"/>
              <a:t>at least once annually, during either the fall or spring semester</a:t>
            </a:r>
            <a:r>
              <a:rPr lang="en-US" dirty="0"/>
              <a:t>; both effective January 1, 2020.</a:t>
            </a:r>
          </a:p>
          <a:p>
            <a:r>
              <a:rPr lang="en-US" dirty="0"/>
              <a:t>The THECB will make available a “recommended template” to the institutions for the </a:t>
            </a:r>
            <a:r>
              <a:rPr lang="en-US" b="1" dirty="0"/>
              <a:t>CEO Report</a:t>
            </a:r>
            <a:r>
              <a:rPr lang="en-US" dirty="0"/>
              <a:t>, which will satisfy the reporting requirements of this section for the THECB. </a:t>
            </a:r>
          </a:p>
          <a:p>
            <a:r>
              <a:rPr lang="en-US" dirty="0"/>
              <a:t>Using the report template is not required.</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a:xfrm>
            <a:off x="3075761" y="6406236"/>
            <a:ext cx="5303108" cy="365125"/>
          </a:xfrm>
        </p:spPr>
        <p:txBody>
          <a:bodyPr/>
          <a:lstStyle/>
          <a:p>
            <a:r>
              <a:rPr lang="en-US" dirty="0"/>
              <a:t>Training Slide #81</a:t>
            </a:r>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0228207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pPr marL="0"/>
            <a:r>
              <a:rPr lang="en-US" dirty="0"/>
              <a:t>CEO Report: Exception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a:bodyPr>
          <a:lstStyle/>
          <a:p>
            <a:r>
              <a:rPr lang="en-US" dirty="0"/>
              <a:t>If for any semester an institution has fewer than 1,500 enrolled students, the CEO must submit and post a summary report for that semester </a:t>
            </a:r>
            <a:r>
              <a:rPr lang="en-US" u="sng" dirty="0"/>
              <a:t>only if more than five (5) reports were received</a:t>
            </a:r>
            <a:r>
              <a:rPr lang="en-US" dirty="0"/>
              <a:t>. </a:t>
            </a:r>
          </a:p>
          <a:p>
            <a:r>
              <a:rPr lang="en-US" b="1" dirty="0"/>
              <a:t>If an institution meets this exception criteria in a semester</a:t>
            </a:r>
            <a:r>
              <a:rPr lang="en-US" dirty="0"/>
              <a:t>: The institution should still consider communicating to the institution’s governing body that the exception criteria was met and posting on the institution’s website that the exception criteria was met, and therefore, explained publicly on the institution’s website. </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r>
              <a:rPr lang="en-US" dirty="0"/>
              <a:t>Training Slide #82</a:t>
            </a:r>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7743620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5FC64FF-D87D-476C-A849-5E0064D4D887}"/>
              </a:ext>
            </a:extLst>
          </p:cNvPr>
          <p:cNvSpPr>
            <a:spLocks noGrp="1"/>
          </p:cNvSpPr>
          <p:nvPr>
            <p:ph type="title"/>
          </p:nvPr>
        </p:nvSpPr>
        <p:spPr/>
        <p:txBody>
          <a:bodyPr/>
          <a:lstStyle/>
          <a:p>
            <a:pPr marL="0"/>
            <a:r>
              <a:rPr lang="en-US" dirty="0"/>
              <a:t>Required Information in the CEO Report</a:t>
            </a:r>
          </a:p>
        </p:txBody>
      </p:sp>
      <p:sp>
        <p:nvSpPr>
          <p:cNvPr id="2" name="Content Placeholder 1">
            <a:extLst>
              <a:ext uri="{FF2B5EF4-FFF2-40B4-BE49-F238E27FC236}">
                <a16:creationId xmlns:a16="http://schemas.microsoft.com/office/drawing/2014/main" id="{35A4DEBD-26CF-412B-9BB6-7D88D74B0533}"/>
              </a:ext>
            </a:extLst>
          </p:cNvPr>
          <p:cNvSpPr>
            <a:spLocks noGrp="1"/>
          </p:cNvSpPr>
          <p:nvPr>
            <p:ph sz="half" idx="1"/>
          </p:nvPr>
        </p:nvSpPr>
        <p:spPr>
          <a:xfrm>
            <a:off x="468924" y="1656038"/>
            <a:ext cx="6189052" cy="4075447"/>
          </a:xfrm>
        </p:spPr>
        <p:txBody>
          <a:bodyPr>
            <a:noAutofit/>
          </a:bodyPr>
          <a:lstStyle/>
          <a:p>
            <a:pPr marL="514350" indent="-514350">
              <a:buFont typeface="+mj-lt"/>
              <a:buAutoNum type="arabicPeriod"/>
            </a:pPr>
            <a:r>
              <a:rPr lang="en-US" sz="2400" dirty="0"/>
              <a:t>The </a:t>
            </a:r>
            <a:r>
              <a:rPr lang="en-US" sz="2400" b="1" dirty="0"/>
              <a:t>number of reports received by employees</a:t>
            </a:r>
            <a:r>
              <a:rPr lang="en-US" sz="2400" dirty="0"/>
              <a:t> on  “sexual harassment,” “sexual assault,” “dating violence,” or “stalking”;</a:t>
            </a:r>
          </a:p>
          <a:p>
            <a:pPr marL="514350" indent="-514350">
              <a:buFont typeface="+mj-lt"/>
              <a:buAutoNum type="arabicPeriod"/>
            </a:pPr>
            <a:r>
              <a:rPr lang="en-US" sz="2400" dirty="0"/>
              <a:t>The </a:t>
            </a:r>
            <a:r>
              <a:rPr lang="en-US" sz="2400" b="1" dirty="0"/>
              <a:t>number of investigations</a:t>
            </a:r>
            <a:r>
              <a:rPr lang="en-US" sz="2400" dirty="0"/>
              <a:t> conducted as a result of those reports; </a:t>
            </a:r>
          </a:p>
          <a:p>
            <a:pPr marL="514350" indent="-514350">
              <a:buFont typeface="+mj-lt"/>
              <a:buAutoNum type="arabicPeriod"/>
            </a:pPr>
            <a:r>
              <a:rPr lang="en-US" sz="2400" dirty="0"/>
              <a:t>The </a:t>
            </a:r>
            <a:r>
              <a:rPr lang="en-US" sz="2400" b="1" dirty="0"/>
              <a:t>disposition</a:t>
            </a:r>
            <a:r>
              <a:rPr lang="en-US" sz="2400" dirty="0"/>
              <a:t> (if any) of any </a:t>
            </a:r>
            <a:r>
              <a:rPr lang="en-US" sz="2400" b="1" dirty="0"/>
              <a:t>disciplinary processes</a:t>
            </a:r>
            <a:r>
              <a:rPr lang="en-US" sz="2400" dirty="0"/>
              <a:t> arising from those reports; </a:t>
            </a:r>
          </a:p>
        </p:txBody>
      </p:sp>
      <p:sp>
        <p:nvSpPr>
          <p:cNvPr id="3" name="Content Placeholder 2">
            <a:extLst>
              <a:ext uri="{FF2B5EF4-FFF2-40B4-BE49-F238E27FC236}">
                <a16:creationId xmlns:a16="http://schemas.microsoft.com/office/drawing/2014/main" id="{01D5B283-E678-4110-9C72-A5A5606F0798}"/>
              </a:ext>
            </a:extLst>
          </p:cNvPr>
          <p:cNvSpPr>
            <a:spLocks noGrp="1"/>
          </p:cNvSpPr>
          <p:nvPr>
            <p:ph sz="half" idx="2"/>
          </p:nvPr>
        </p:nvSpPr>
        <p:spPr>
          <a:xfrm>
            <a:off x="6494585" y="1679485"/>
            <a:ext cx="5357446" cy="4075448"/>
          </a:xfrm>
        </p:spPr>
        <p:txBody>
          <a:bodyPr>
            <a:noAutofit/>
          </a:bodyPr>
          <a:lstStyle/>
          <a:p>
            <a:pPr marL="514350" indent="-514350">
              <a:buFont typeface="+mj-lt"/>
              <a:buAutoNum type="arabicPeriod" startAt="4"/>
            </a:pPr>
            <a:r>
              <a:rPr lang="en-US" sz="2400" dirty="0"/>
              <a:t>The </a:t>
            </a:r>
            <a:r>
              <a:rPr lang="en-US" sz="2400" b="1" dirty="0"/>
              <a:t>number of those reports</a:t>
            </a:r>
            <a:r>
              <a:rPr lang="en-US" sz="2400" dirty="0"/>
              <a:t> for which the institution determined </a:t>
            </a:r>
            <a:r>
              <a:rPr lang="en-US" sz="2400" b="1" dirty="0"/>
              <a:t>not to initiate a disciplinary process</a:t>
            </a:r>
            <a:r>
              <a:rPr lang="en-US" sz="2400" dirty="0"/>
              <a:t> (if any);</a:t>
            </a:r>
          </a:p>
          <a:p>
            <a:pPr marL="514350" indent="-514350">
              <a:buFont typeface="+mj-lt"/>
              <a:buAutoNum type="arabicPeriod" startAt="4"/>
            </a:pPr>
            <a:r>
              <a:rPr lang="en-US" sz="2400" dirty="0"/>
              <a:t>Any </a:t>
            </a:r>
            <a:r>
              <a:rPr lang="en-US" sz="2400" b="1" dirty="0"/>
              <a:t>disciplinary actions taken</a:t>
            </a:r>
            <a:r>
              <a:rPr lang="en-US" sz="2400" dirty="0"/>
              <a:t>. </a:t>
            </a:r>
          </a:p>
          <a:p>
            <a:pPr marL="0" indent="0">
              <a:buNone/>
            </a:pPr>
            <a:r>
              <a:rPr lang="en-US" sz="2400" i="1" dirty="0">
                <a:solidFill>
                  <a:schemeClr val="accent6"/>
                </a:solidFill>
              </a:rPr>
              <a:t>*The CEO Report may not identify any person (associated with the reports received by an employee)</a:t>
            </a:r>
          </a:p>
        </p:txBody>
      </p:sp>
      <p:sp>
        <p:nvSpPr>
          <p:cNvPr id="4" name="Footer Placeholder 3">
            <a:extLst>
              <a:ext uri="{FF2B5EF4-FFF2-40B4-BE49-F238E27FC236}">
                <a16:creationId xmlns:a16="http://schemas.microsoft.com/office/drawing/2014/main" id="{95E851D8-0BFD-43C0-BEF4-293927CAF626}"/>
              </a:ext>
              <a:ext uri="{C183D7F6-B498-43B3-948B-1728B52AA6E4}">
                <adec:decorative xmlns:adec="http://schemas.microsoft.com/office/drawing/2017/decorative" val="1"/>
              </a:ext>
            </a:extLst>
          </p:cNvPr>
          <p:cNvSpPr>
            <a:spLocks noGrp="1"/>
          </p:cNvSpPr>
          <p:nvPr>
            <p:ph type="ftr" sz="quarter" idx="11"/>
          </p:nvPr>
        </p:nvSpPr>
        <p:spPr>
          <a:xfrm>
            <a:off x="3418703" y="6397540"/>
            <a:ext cx="4734697" cy="365125"/>
          </a:xfrm>
        </p:spPr>
        <p:txBody>
          <a:bodyPr/>
          <a:lstStyle/>
          <a:p>
            <a:r>
              <a:rPr lang="en-US" dirty="0"/>
              <a:t>Training Slide #83</a:t>
            </a:r>
          </a:p>
        </p:txBody>
      </p:sp>
      <p:sp>
        <p:nvSpPr>
          <p:cNvPr id="5" name="Slide Number Placeholder 4">
            <a:extLst>
              <a:ext uri="{FF2B5EF4-FFF2-40B4-BE49-F238E27FC236}">
                <a16:creationId xmlns:a16="http://schemas.microsoft.com/office/drawing/2014/main" id="{9C155DB3-B6E0-4785-9DCF-645B54FC166B}"/>
              </a:ex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42208024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6A74-2904-4319-827B-6D229498C273}"/>
              </a:ext>
            </a:extLst>
          </p:cNvPr>
          <p:cNvSpPr>
            <a:spLocks noGrp="1"/>
          </p:cNvSpPr>
          <p:nvPr>
            <p:ph type="title"/>
          </p:nvPr>
        </p:nvSpPr>
        <p:spPr>
          <a:xfrm>
            <a:off x="838200" y="190183"/>
            <a:ext cx="10515600" cy="1031875"/>
          </a:xfrm>
        </p:spPr>
        <p:txBody>
          <a:bodyPr/>
          <a:lstStyle/>
          <a:p>
            <a:r>
              <a:rPr lang="en-US" dirty="0"/>
              <a:t>CEO Report: Clarifications</a:t>
            </a:r>
          </a:p>
        </p:txBody>
      </p:sp>
      <p:sp>
        <p:nvSpPr>
          <p:cNvPr id="3" name="Footer Placeholder 2">
            <a:extLst>
              <a:ext uri="{FF2B5EF4-FFF2-40B4-BE49-F238E27FC236}">
                <a16:creationId xmlns:a16="http://schemas.microsoft.com/office/drawing/2014/main" id="{9535BCC2-71C7-46DD-BD8F-0A08EFA38144}"/>
              </a:ext>
            </a:extLst>
          </p:cNvPr>
          <p:cNvSpPr>
            <a:spLocks noGrp="1"/>
          </p:cNvSpPr>
          <p:nvPr>
            <p:ph type="ftr" sz="quarter" idx="11"/>
          </p:nvPr>
        </p:nvSpPr>
        <p:spPr>
          <a:xfrm>
            <a:off x="3007895" y="6404910"/>
            <a:ext cx="5145505" cy="365125"/>
          </a:xfrm>
        </p:spPr>
        <p:txBody>
          <a:bodyPr/>
          <a:lstStyle/>
          <a:p>
            <a:r>
              <a:rPr lang="en-US" dirty="0"/>
              <a:t>Training Slide #84</a:t>
            </a:r>
          </a:p>
        </p:txBody>
      </p:sp>
      <p:sp>
        <p:nvSpPr>
          <p:cNvPr id="4" name="Slide Number Placeholder 3">
            <a:extLst>
              <a:ext uri="{FF2B5EF4-FFF2-40B4-BE49-F238E27FC236}">
                <a16:creationId xmlns:a16="http://schemas.microsoft.com/office/drawing/2014/main" id="{87C0CACC-B5F3-40EE-9205-50C7966517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DDC25283-F2DF-4134-BE30-DBDA6BD4C651}"/>
              </a:ext>
            </a:extLst>
          </p:cNvPr>
          <p:cNvSpPr>
            <a:spLocks noGrp="1"/>
          </p:cNvSpPr>
          <p:nvPr>
            <p:ph idx="1"/>
          </p:nvPr>
        </p:nvSpPr>
        <p:spPr/>
        <p:txBody>
          <a:bodyPr/>
          <a:lstStyle/>
          <a:p>
            <a:r>
              <a:rPr lang="en-US" b="1" dirty="0"/>
              <a:t>“Disposition” </a:t>
            </a:r>
            <a:r>
              <a:rPr lang="en-US" dirty="0"/>
              <a:t>(for the purposes of this section) means the final result under the institution’s disciplinary process. </a:t>
            </a:r>
          </a:p>
          <a:p>
            <a:r>
              <a:rPr lang="en-US" dirty="0"/>
              <a:t>When identifiable, reports may exclude duplicate reports of a single alleged incident.</a:t>
            </a:r>
          </a:p>
          <a:p>
            <a:r>
              <a:rPr lang="en-US" dirty="0"/>
              <a:t>Reports may separately specify the number of confidential reports received by employees, who are only required to report “type of incident” to the TIXC or Deputy TIXC. </a:t>
            </a:r>
          </a:p>
          <a:p>
            <a:endParaRPr lang="en-US" dirty="0"/>
          </a:p>
        </p:txBody>
      </p:sp>
    </p:spTree>
    <p:extLst>
      <p:ext uri="{BB962C8B-B14F-4D97-AF65-F5344CB8AC3E}">
        <p14:creationId xmlns:p14="http://schemas.microsoft.com/office/powerpoint/2010/main" val="21832725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355390"/>
          </a:xfrm>
        </p:spPr>
        <p:txBody>
          <a:bodyPr>
            <a:normAutofit/>
          </a:bodyPr>
          <a:lstStyle/>
          <a:p>
            <a:pPr marL="0"/>
            <a:r>
              <a:rPr lang="en-US" dirty="0"/>
              <a:t>Posting the CEO’s Summary Report </a:t>
            </a:r>
            <a:br>
              <a:rPr lang="en-US" dirty="0"/>
            </a:br>
            <a:r>
              <a:rPr lang="en-US" dirty="0"/>
              <a:t>(CEO Report) on the Institution’s Website</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1840832"/>
            <a:ext cx="10651958" cy="4203582"/>
          </a:xfrm>
        </p:spPr>
        <p:txBody>
          <a:bodyPr>
            <a:normAutofit lnSpcReduction="10000"/>
          </a:bodyPr>
          <a:lstStyle/>
          <a:p>
            <a:r>
              <a:rPr lang="en-US" dirty="0"/>
              <a:t>The CEO Report Template is written purposefully so that an institution could publish the summary report (CEO Report) in its entirety on an annual basis, including the memo introduction, the summary data report, and the included footnotes in the CEO Report to ensure the full context of the summary data is explained publicly on the institution’s website. </a:t>
            </a:r>
          </a:p>
          <a:p>
            <a:r>
              <a:rPr lang="en-US" dirty="0"/>
              <a:t>The CEO must post the summary report (CEO Report) on the institution’s website </a:t>
            </a:r>
            <a:r>
              <a:rPr lang="en-US" u="sng" dirty="0"/>
              <a:t>at least once annually, during either the fall or spring semester</a:t>
            </a:r>
            <a:r>
              <a:rPr lang="en-US" dirty="0"/>
              <a:t> by </a:t>
            </a:r>
            <a:r>
              <a:rPr lang="en-US" b="1" u="sng" dirty="0"/>
              <a:t>October</a:t>
            </a:r>
            <a:r>
              <a:rPr lang="en-US" u="sng" dirty="0"/>
              <a:t> of each year</a:t>
            </a:r>
            <a:r>
              <a:rPr lang="en-US" dirty="0"/>
              <a:t>, in order to certify in writing that the institution is in substantial compliance.</a:t>
            </a:r>
            <a:r>
              <a:rPr lang="en-US" u="sng" dirty="0"/>
              <a:t> </a:t>
            </a:r>
            <a:endParaRPr lang="en-US" dirty="0"/>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r>
              <a:rPr lang="en-US" dirty="0"/>
              <a:t>Training Slide #85</a:t>
            </a:r>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59466488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normAutofit fontScale="90000"/>
          </a:bodyPr>
          <a:lstStyle/>
          <a:p>
            <a:pPr marL="0"/>
            <a:r>
              <a:rPr lang="en-US" dirty="0"/>
              <a:t>Posting the Exception on the Institution’s Website</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lnSpcReduction="10000"/>
          </a:bodyPr>
          <a:lstStyle/>
          <a:p>
            <a:pPr marL="0" indent="0">
              <a:buNone/>
            </a:pPr>
            <a:r>
              <a:rPr lang="en-US" b="1" dirty="0"/>
              <a:t>As stated previously:</a:t>
            </a:r>
          </a:p>
          <a:p>
            <a:r>
              <a:rPr lang="en-US" dirty="0"/>
              <a:t>If for any semester an institution has fewer than 1,500 enrolled students, the CEO shall submit and post a summary report for that semester </a:t>
            </a:r>
            <a:r>
              <a:rPr lang="en-US" u="sng" dirty="0"/>
              <a:t>only if more than five (5) reports were received</a:t>
            </a:r>
            <a:r>
              <a:rPr lang="en-US" dirty="0"/>
              <a:t>. </a:t>
            </a:r>
          </a:p>
          <a:p>
            <a:r>
              <a:rPr lang="en-US" b="1" dirty="0"/>
              <a:t>If an institution meets this exception criteria in a semester</a:t>
            </a:r>
            <a:r>
              <a:rPr lang="en-US" dirty="0"/>
              <a:t>: The institution should still consider communicating to the institution’s governing body that the exception criteria was met and posting on the institution’s website that the exception criteria was met, and therefore, explain publicly on the institution’s website.</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r>
              <a:rPr lang="en-US" dirty="0"/>
              <a:t>Training Slide #86</a:t>
            </a:r>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7845669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6102-FB59-4568-B1A0-59CD59E6048D}"/>
              </a:ext>
            </a:extLst>
          </p:cNvPr>
          <p:cNvSpPr>
            <a:spLocks noGrp="1"/>
          </p:cNvSpPr>
          <p:nvPr>
            <p:ph type="title"/>
          </p:nvPr>
        </p:nvSpPr>
        <p:spPr/>
        <p:txBody>
          <a:bodyPr>
            <a:normAutofit/>
          </a:bodyPr>
          <a:lstStyle/>
          <a:p>
            <a:r>
              <a:rPr lang="en-US" dirty="0"/>
              <a:t>CEO Certification to the THECB</a:t>
            </a:r>
          </a:p>
        </p:txBody>
      </p:sp>
      <p:sp>
        <p:nvSpPr>
          <p:cNvPr id="3" name="Footer Placeholder 2">
            <a:extLst>
              <a:ext uri="{FF2B5EF4-FFF2-40B4-BE49-F238E27FC236}">
                <a16:creationId xmlns:a16="http://schemas.microsoft.com/office/drawing/2014/main" id="{10AF61A5-FFAE-45C5-A8E6-D2EE40F8750E}"/>
              </a:ext>
            </a:extLst>
          </p:cNvPr>
          <p:cNvSpPr>
            <a:spLocks noGrp="1"/>
          </p:cNvSpPr>
          <p:nvPr>
            <p:ph type="ftr" sz="quarter" idx="11"/>
          </p:nvPr>
        </p:nvSpPr>
        <p:spPr/>
        <p:txBody>
          <a:bodyPr/>
          <a:lstStyle/>
          <a:p>
            <a:r>
              <a:rPr lang="en-US" dirty="0"/>
              <a:t>Training Slide #87</a:t>
            </a:r>
          </a:p>
        </p:txBody>
      </p:sp>
      <p:sp>
        <p:nvSpPr>
          <p:cNvPr id="4" name="Slide Number Placeholder 3">
            <a:extLst>
              <a:ext uri="{FF2B5EF4-FFF2-40B4-BE49-F238E27FC236}">
                <a16:creationId xmlns:a16="http://schemas.microsoft.com/office/drawing/2014/main" id="{230A177A-4B86-458B-9D85-333A6A662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3B920A5D-7BF0-40B6-9987-89ADB0FB0736}"/>
              </a:ext>
            </a:extLst>
          </p:cNvPr>
          <p:cNvSpPr>
            <a:spLocks noGrp="1"/>
          </p:cNvSpPr>
          <p:nvPr>
            <p:ph idx="1"/>
          </p:nvPr>
        </p:nvSpPr>
        <p:spPr/>
        <p:txBody>
          <a:bodyPr>
            <a:normAutofit/>
          </a:bodyPr>
          <a:lstStyle/>
          <a:p>
            <a:pPr marL="0" indent="0">
              <a:buNone/>
            </a:pPr>
            <a:r>
              <a:rPr lang="en-US" b="1" dirty="0"/>
              <a:t>As referenced in the rules for Compliance:</a:t>
            </a:r>
          </a:p>
          <a:p>
            <a:pPr marL="0" indent="0">
              <a:buNone/>
            </a:pPr>
            <a:r>
              <a:rPr lang="en-US" dirty="0"/>
              <a:t>The institution’s Chief Executive Officer (CEO) must </a:t>
            </a:r>
            <a:r>
              <a:rPr lang="en-US" u="sng" dirty="0"/>
              <a:t>annually certify in writing</a:t>
            </a:r>
            <a:r>
              <a:rPr lang="en-US" dirty="0"/>
              <a:t> to the Texas Higher Education Coordaining Board (THECB), in </a:t>
            </a:r>
            <a:r>
              <a:rPr lang="en-US" b="1" u="sng" dirty="0"/>
              <a:t>October</a:t>
            </a:r>
            <a:r>
              <a:rPr lang="en-US" u="sng" dirty="0"/>
              <a:t> of each year</a:t>
            </a:r>
            <a:r>
              <a:rPr lang="en-US" dirty="0"/>
              <a:t>, that the institution is in substantial compliance with the statute. </a:t>
            </a:r>
          </a:p>
        </p:txBody>
      </p:sp>
    </p:spTree>
    <p:extLst>
      <p:ext uri="{BB962C8B-B14F-4D97-AF65-F5344CB8AC3E}">
        <p14:creationId xmlns:p14="http://schemas.microsoft.com/office/powerpoint/2010/main" val="29730508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6102-FB59-4568-B1A0-59CD59E6048D}"/>
              </a:ext>
            </a:extLst>
          </p:cNvPr>
          <p:cNvSpPr>
            <a:spLocks noGrp="1"/>
          </p:cNvSpPr>
          <p:nvPr>
            <p:ph type="title"/>
          </p:nvPr>
        </p:nvSpPr>
        <p:spPr>
          <a:xfrm>
            <a:off x="838200" y="258762"/>
            <a:ext cx="10515600" cy="1533941"/>
          </a:xfrm>
        </p:spPr>
        <p:txBody>
          <a:bodyPr>
            <a:normAutofit/>
          </a:bodyPr>
          <a:lstStyle/>
          <a:p>
            <a:r>
              <a:rPr lang="en-US" dirty="0"/>
              <a:t>CEO Certification to the THECB</a:t>
            </a:r>
            <a:br>
              <a:rPr lang="en-US" dirty="0"/>
            </a:br>
            <a:r>
              <a:rPr lang="en-US" dirty="0"/>
              <a:t>(continued)</a:t>
            </a:r>
          </a:p>
        </p:txBody>
      </p:sp>
      <p:sp>
        <p:nvSpPr>
          <p:cNvPr id="3" name="Footer Placeholder 2">
            <a:extLst>
              <a:ext uri="{FF2B5EF4-FFF2-40B4-BE49-F238E27FC236}">
                <a16:creationId xmlns:a16="http://schemas.microsoft.com/office/drawing/2014/main" id="{10AF61A5-FFAE-45C5-A8E6-D2EE40F8750E}"/>
              </a:ext>
            </a:extLst>
          </p:cNvPr>
          <p:cNvSpPr>
            <a:spLocks noGrp="1"/>
          </p:cNvSpPr>
          <p:nvPr>
            <p:ph type="ftr" sz="quarter" idx="11"/>
          </p:nvPr>
        </p:nvSpPr>
        <p:spPr/>
        <p:txBody>
          <a:bodyPr/>
          <a:lstStyle/>
          <a:p>
            <a:r>
              <a:rPr lang="en-US" dirty="0"/>
              <a:t>Training Slide #88</a:t>
            </a:r>
          </a:p>
        </p:txBody>
      </p:sp>
      <p:sp>
        <p:nvSpPr>
          <p:cNvPr id="4" name="Slide Number Placeholder 3">
            <a:extLst>
              <a:ext uri="{FF2B5EF4-FFF2-40B4-BE49-F238E27FC236}">
                <a16:creationId xmlns:a16="http://schemas.microsoft.com/office/drawing/2014/main" id="{230A177A-4B86-458B-9D85-333A6A662C2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Content Placeholder 4">
            <a:extLst>
              <a:ext uri="{FF2B5EF4-FFF2-40B4-BE49-F238E27FC236}">
                <a16:creationId xmlns:a16="http://schemas.microsoft.com/office/drawing/2014/main" id="{3B920A5D-7BF0-40B6-9987-89ADB0FB0736}"/>
              </a:ext>
            </a:extLst>
          </p:cNvPr>
          <p:cNvSpPr>
            <a:spLocks noGrp="1"/>
          </p:cNvSpPr>
          <p:nvPr>
            <p:ph idx="1"/>
          </p:nvPr>
        </p:nvSpPr>
        <p:spPr>
          <a:xfrm>
            <a:off x="838200" y="1792704"/>
            <a:ext cx="10515600" cy="4251709"/>
          </a:xfrm>
        </p:spPr>
        <p:txBody>
          <a:bodyPr>
            <a:normAutofit/>
          </a:bodyPr>
          <a:lstStyle/>
          <a:p>
            <a:pPr marL="0" indent="0">
              <a:buNone/>
            </a:pPr>
            <a:r>
              <a:rPr lang="en-US" b="1" dirty="0"/>
              <a:t>In order for the institution’s CEO to certify substantial compliance</a:t>
            </a:r>
            <a:r>
              <a:rPr lang="en-US" dirty="0"/>
              <a:t>: </a:t>
            </a:r>
          </a:p>
          <a:p>
            <a:pPr marL="914400" lvl="1" indent="-457200">
              <a:buFont typeface="+mj-lt"/>
              <a:buAutoNum type="arabicPeriod"/>
            </a:pPr>
            <a:r>
              <a:rPr lang="en-US" dirty="0"/>
              <a:t>The CEO must have already submitted a summary report (CEO Report) to the institution’s governing body (e.g., Board of Regents, Board of Trustees) </a:t>
            </a:r>
            <a:r>
              <a:rPr lang="en-US" u="sng" dirty="0"/>
              <a:t>at least once annually, during either the fall or spring semester</a:t>
            </a:r>
            <a:r>
              <a:rPr lang="en-US" dirty="0"/>
              <a:t>; and </a:t>
            </a:r>
          </a:p>
          <a:p>
            <a:pPr marL="914400" lvl="1" indent="-457200">
              <a:buFont typeface="+mj-lt"/>
              <a:buAutoNum type="arabicPeriod"/>
            </a:pPr>
            <a:r>
              <a:rPr lang="en-US" dirty="0"/>
              <a:t>The CEO must have already posted the summary report (CEO Report) on the institution’s website </a:t>
            </a:r>
            <a:r>
              <a:rPr lang="en-US" u="sng" dirty="0"/>
              <a:t>at least once annually, during either the fall or spring semester</a:t>
            </a:r>
            <a:r>
              <a:rPr lang="en-US" dirty="0"/>
              <a:t>.</a:t>
            </a:r>
          </a:p>
          <a:p>
            <a:pPr marL="914400" lvl="1" indent="-457200">
              <a:buFont typeface="+mj-lt"/>
              <a:buAutoNum type="arabicPeriod"/>
            </a:pPr>
            <a:endParaRPr lang="en-US" dirty="0"/>
          </a:p>
        </p:txBody>
      </p:sp>
    </p:spTree>
    <p:extLst>
      <p:ext uri="{BB962C8B-B14F-4D97-AF65-F5344CB8AC3E}">
        <p14:creationId xmlns:p14="http://schemas.microsoft.com/office/powerpoint/2010/main" val="20822828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359709"/>
          </a:xfrm>
        </p:spPr>
        <p:txBody>
          <a:bodyPr>
            <a:normAutofit/>
          </a:bodyPr>
          <a:lstStyle/>
          <a:p>
            <a:pPr marL="0"/>
            <a:r>
              <a:rPr lang="en-US" dirty="0"/>
              <a:t>Questions or clarifications needed on the Administrative Reporting Requirements?</a:t>
            </a:r>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FFFF"/>
                </a:solidFill>
                <a:effectLst/>
                <a:uLnTx/>
                <a:uFillTx/>
                <a:latin typeface="Tahoma"/>
                <a:ea typeface="+mn-ea"/>
                <a:cs typeface="+mn-cs"/>
              </a:rPr>
              <a:t>Training Slide #89</a:t>
            </a:r>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6" name="Subtitle 2">
            <a:extLst>
              <a:ext uri="{FF2B5EF4-FFF2-40B4-BE49-F238E27FC236}">
                <a16:creationId xmlns:a16="http://schemas.microsoft.com/office/drawing/2014/main" id="{4AE641A9-82CC-4275-A456-0D0DF3BCAC2E}"/>
              </a:ext>
            </a:extLst>
          </p:cNvPr>
          <p:cNvSpPr>
            <a:spLocks noGrp="1"/>
          </p:cNvSpPr>
          <p:nvPr>
            <p:ph idx="1"/>
          </p:nvPr>
        </p:nvSpPr>
        <p:spPr>
          <a:xfrm>
            <a:off x="708661" y="1930400"/>
            <a:ext cx="10805478" cy="3914775"/>
          </a:xfrm>
        </p:spPr>
        <p:txBody>
          <a:bodyPr>
            <a:normAutofit/>
          </a:bodyPr>
          <a:lstStyle/>
          <a:p>
            <a:pPr marL="0" indent="0">
              <a:buNone/>
            </a:pPr>
            <a:r>
              <a:rPr lang="en-US" dirty="0"/>
              <a:t>Contact the THECB:</a:t>
            </a:r>
          </a:p>
          <a:p>
            <a:r>
              <a:rPr lang="en-US" sz="2400" dirty="0"/>
              <a:t>Cathie A. Maeyaert, J.D.</a:t>
            </a:r>
          </a:p>
          <a:p>
            <a:r>
              <a:rPr lang="en-US" sz="2400" dirty="0"/>
              <a:t>Director for Private Postsecondary Institutions</a:t>
            </a:r>
          </a:p>
          <a:p>
            <a:r>
              <a:rPr lang="en-US" sz="2400" dirty="0"/>
              <a:t>Title IX Coordinator for Higher Education Institutions</a:t>
            </a:r>
          </a:p>
          <a:p>
            <a:r>
              <a:rPr lang="en-US" sz="2400" dirty="0"/>
              <a:t>Direct Phone: (512) 427-6527</a:t>
            </a:r>
          </a:p>
          <a:p>
            <a:r>
              <a:rPr lang="en-US" sz="2400" dirty="0"/>
              <a:t>Email: cathie.maeyaert@highered.texas.gov</a:t>
            </a:r>
          </a:p>
        </p:txBody>
      </p:sp>
    </p:spTree>
    <p:extLst>
      <p:ext uri="{BB962C8B-B14F-4D97-AF65-F5344CB8AC3E}">
        <p14:creationId xmlns:p14="http://schemas.microsoft.com/office/powerpoint/2010/main" val="4278338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043797"/>
          </a:xfrm>
        </p:spPr>
        <p:txBody>
          <a:bodyPr>
            <a:normAutofit fontScale="90000"/>
          </a:bodyPr>
          <a:lstStyle/>
          <a:p>
            <a:pPr marL="0"/>
            <a:r>
              <a:rPr lang="en-US" dirty="0"/>
              <a:t>Definitions of Reportable Conduct</a:t>
            </a:r>
            <a:br>
              <a:rPr lang="en-US" dirty="0"/>
            </a:br>
            <a:r>
              <a:rPr lang="en-US" dirty="0"/>
              <a:t>Sexual Harassment</a:t>
            </a:r>
          </a:p>
        </p:txBody>
      </p:sp>
      <p:sp>
        <p:nvSpPr>
          <p:cNvPr id="3" name="Content Placeholder 2"/>
          <p:cNvSpPr>
            <a:spLocks noGrp="1"/>
          </p:cNvSpPr>
          <p:nvPr>
            <p:ph idx="1"/>
          </p:nvPr>
        </p:nvSpPr>
        <p:spPr>
          <a:xfrm>
            <a:off x="856861" y="1642679"/>
            <a:ext cx="10515600" cy="4504372"/>
          </a:xfrm>
        </p:spPr>
        <p:txBody>
          <a:bodyPr>
            <a:normAutofit/>
          </a:bodyPr>
          <a:lstStyle/>
          <a:p>
            <a:pPr marL="0" indent="0">
              <a:buNone/>
            </a:pPr>
            <a:r>
              <a:rPr lang="en-US" sz="2400" dirty="0"/>
              <a:t>"Sexual harassment" means unwelcome, sex-based verbal or physical conduct that:  </a:t>
            </a:r>
            <a:br>
              <a:rPr lang="en-US" sz="2400" dirty="0"/>
            </a:br>
            <a:r>
              <a:rPr lang="en-US" sz="2400" dirty="0"/>
              <a:t>(A)  in the employment context, unreasonably interferes with a person's work performance or creates an intimidating, hostile, or offensive work environment; or </a:t>
            </a:r>
            <a:br>
              <a:rPr lang="en-US" sz="2400" dirty="0"/>
            </a:br>
            <a:r>
              <a:rPr lang="en-US" sz="2400" dirty="0"/>
              <a:t>(B)  in the education context, is sufficiently severe, persistent, or pervasive that the conduct interferes with a student's ability to participate in or benefit from educational programs or activities at a postsecondary educational institution.</a:t>
            </a:r>
          </a:p>
          <a:p>
            <a:pPr marL="0" indent="0">
              <a:buNone/>
            </a:pPr>
            <a:endParaRPr lang="en-US" sz="2400" dirty="0"/>
          </a:p>
          <a:p>
            <a:pPr marL="0" indent="0">
              <a:buNone/>
            </a:pPr>
            <a:r>
              <a:rPr lang="en-US" sz="2000" dirty="0"/>
              <a:t>(Citation: Texas Education Code, Sections 51.251 &amp; 51.281)</a:t>
            </a:r>
          </a:p>
        </p:txBody>
      </p:sp>
      <p:sp>
        <p:nvSpPr>
          <p:cNvPr id="4" name="Footer Placeholder 3"/>
          <p:cNvSpPr>
            <a:spLocks noGrp="1"/>
          </p:cNvSpPr>
          <p:nvPr>
            <p:ph type="ftr" sz="quarter" idx="11"/>
          </p:nvPr>
        </p:nvSpPr>
        <p:spPr/>
        <p:txBody>
          <a:bodyPr/>
          <a:lstStyle/>
          <a:p>
            <a:r>
              <a:rPr lang="en-US" dirty="0"/>
              <a:t>Training Slide #9</a:t>
            </a:r>
          </a:p>
        </p:txBody>
      </p:sp>
      <p:sp>
        <p:nvSpPr>
          <p:cNvPr id="5" name="Slide Number Placeholder 4"/>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67154661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Disciplinary Process</a:t>
            </a:r>
          </a:p>
        </p:txBody>
      </p:sp>
      <p:sp>
        <p:nvSpPr>
          <p:cNvPr id="2" name="Footer Placeholder 1"/>
          <p:cNvSpPr>
            <a:spLocks noGrp="1"/>
          </p:cNvSpPr>
          <p:nvPr>
            <p:ph type="ftr" sz="quarter" idx="11"/>
          </p:nvPr>
        </p:nvSpPr>
        <p:spPr>
          <a:xfrm>
            <a:off x="2872063" y="6406236"/>
            <a:ext cx="5303108" cy="365125"/>
          </a:xfrm>
        </p:spPr>
        <p:txBody>
          <a:bodyPr/>
          <a:lstStyle/>
          <a:p>
            <a:r>
              <a:rPr lang="en-US" dirty="0"/>
              <a:t>Training Slide #90</a:t>
            </a:r>
          </a:p>
        </p:txBody>
      </p:sp>
      <p:sp>
        <p:nvSpPr>
          <p:cNvPr id="3" name="Slide Number Placeholder 2"/>
          <p:cNvSpPr>
            <a:spLocks noGrp="1"/>
          </p:cNvSpPr>
          <p:nvPr>
            <p:ph type="sldNum" sz="quarter" idx="4"/>
          </p:nvPr>
        </p:nvSpPr>
        <p:spPr/>
        <p:txBody>
          <a:bodyPr/>
          <a:lstStyle/>
          <a:p>
            <a:fld id="{919E3AB5-2075-4D05-9263-E6829DCFE8AA}" type="slidenum">
              <a:rPr lang="en-US" smtClean="0"/>
              <a:pPr/>
              <a:t>90</a:t>
            </a:fld>
            <a:endParaRPr lang="en-US" dirty="0"/>
          </a:p>
        </p:txBody>
      </p:sp>
    </p:spTree>
    <p:extLst>
      <p:ext uri="{BB962C8B-B14F-4D97-AF65-F5344CB8AC3E}">
        <p14:creationId xmlns:p14="http://schemas.microsoft.com/office/powerpoint/2010/main" val="19676507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2D7ED-86C5-2C49-926E-D129EE3F7295}"/>
              </a:ext>
            </a:extLst>
          </p:cNvPr>
          <p:cNvSpPr>
            <a:spLocks noGrp="1"/>
          </p:cNvSpPr>
          <p:nvPr>
            <p:ph type="title"/>
          </p:nvPr>
        </p:nvSpPr>
        <p:spPr/>
        <p:txBody>
          <a:bodyPr/>
          <a:lstStyle/>
          <a:p>
            <a:r>
              <a:rPr lang="en-US" dirty="0"/>
              <a:t>Student Rights During the Disciplinary Process </a:t>
            </a:r>
          </a:p>
        </p:txBody>
      </p:sp>
      <p:sp>
        <p:nvSpPr>
          <p:cNvPr id="13" name="Rounded Rectangle 12">
            <a:extLst>
              <a:ext uri="{FF2B5EF4-FFF2-40B4-BE49-F238E27FC236}">
                <a16:creationId xmlns:a16="http://schemas.microsoft.com/office/drawing/2014/main" id="{B1972349-06AF-3145-BD63-C7510A47218B}"/>
              </a:ext>
              <a:ext uri="{C183D7F6-B498-43B3-948B-1728B52AA6E4}">
                <adec:decorative xmlns:adec="http://schemas.microsoft.com/office/drawing/2017/decorative" val="1"/>
              </a:ext>
            </a:extLst>
          </p:cNvPr>
          <p:cNvSpPr/>
          <p:nvPr/>
        </p:nvSpPr>
        <p:spPr>
          <a:xfrm>
            <a:off x="450850" y="1454312"/>
            <a:ext cx="3349538" cy="4755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Tahoma"/>
              <a:ea typeface="+mn-ea"/>
              <a:cs typeface="+mn-cs"/>
            </a:endParaRPr>
          </a:p>
        </p:txBody>
      </p:sp>
      <p:sp>
        <p:nvSpPr>
          <p:cNvPr id="14" name="TextBox 13">
            <a:extLst>
              <a:ext uri="{FF2B5EF4-FFF2-40B4-BE49-F238E27FC236}">
                <a16:creationId xmlns:a16="http://schemas.microsoft.com/office/drawing/2014/main" id="{F14803BC-31BC-4A40-8065-8B1FA6EE8164}"/>
              </a:ext>
            </a:extLst>
          </p:cNvPr>
          <p:cNvSpPr txBox="1"/>
          <p:nvPr/>
        </p:nvSpPr>
        <p:spPr>
          <a:xfrm>
            <a:off x="767387" y="1902425"/>
            <a:ext cx="2962188"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ahoma"/>
                <a:ea typeface="+mn-ea"/>
                <a:cs typeface="+mn-cs"/>
              </a:rPr>
              <a:t>Both the student alleged to have violated the policy and the alleged victim must be afforded the following rights throughout the disciplinary process: </a:t>
            </a:r>
          </a:p>
        </p:txBody>
      </p:sp>
      <p:sp>
        <p:nvSpPr>
          <p:cNvPr id="4" name="Footer Placeholder 3">
            <a:extLst>
              <a:ext uri="{FF2B5EF4-FFF2-40B4-BE49-F238E27FC236}">
                <a16:creationId xmlns:a16="http://schemas.microsoft.com/office/drawing/2014/main" id="{D027E47A-8ECE-5748-A2D6-91B36465AA9E}"/>
              </a:ext>
              <a:ext uri="{C183D7F6-B498-43B3-948B-1728B52AA6E4}">
                <adec:decorative xmlns:adec="http://schemas.microsoft.com/office/drawing/2017/decorative" val="1"/>
              </a:ext>
            </a:extLst>
          </p:cNvPr>
          <p:cNvSpPr>
            <a:spLocks noGrp="1"/>
          </p:cNvSpPr>
          <p:nvPr>
            <p:ph type="ftr" sz="quarter" idx="11"/>
          </p:nvPr>
        </p:nvSpPr>
        <p:spPr>
          <a:xfrm>
            <a:off x="2907442" y="6406236"/>
            <a:ext cx="5303108" cy="365125"/>
          </a:xfrm>
        </p:spPr>
        <p:txBody>
          <a:bodyPr/>
          <a:lstStyle/>
          <a:p>
            <a:r>
              <a:rPr lang="en-US" dirty="0"/>
              <a:t>Training Slide #91</a:t>
            </a:r>
          </a:p>
        </p:txBody>
      </p:sp>
      <p:sp>
        <p:nvSpPr>
          <p:cNvPr id="5" name="Slide Number Placeholder 4">
            <a:extLst>
              <a:ext uri="{FF2B5EF4-FFF2-40B4-BE49-F238E27FC236}">
                <a16:creationId xmlns:a16="http://schemas.microsoft.com/office/drawing/2014/main" id="{F854FA2C-33F3-C147-AD4A-768E0FFDE0C9}"/>
              </a:ex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graphicFrame>
        <p:nvGraphicFramePr>
          <p:cNvPr id="7" name="Diagram 6" descr="Three rights alleged victim and violator have during the disciplinary process.">
            <a:extLst>
              <a:ext uri="{FF2B5EF4-FFF2-40B4-BE49-F238E27FC236}">
                <a16:creationId xmlns:a16="http://schemas.microsoft.com/office/drawing/2014/main" id="{5601B246-3981-7243-AD67-978BE3C96EF1}"/>
              </a:ext>
            </a:extLst>
          </p:cNvPr>
          <p:cNvGraphicFramePr/>
          <p:nvPr>
            <p:extLst>
              <p:ext uri="{D42A27DB-BD31-4B8C-83A1-F6EECF244321}">
                <p14:modId xmlns:p14="http://schemas.microsoft.com/office/powerpoint/2010/main" val="1853056040"/>
              </p:ext>
            </p:extLst>
          </p:nvPr>
        </p:nvGraphicFramePr>
        <p:xfrm>
          <a:off x="3932194" y="53535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50A5F0E9-84F0-3A4B-9916-DA2BD0E78168}"/>
              </a:ext>
              <a:ext uri="{C183D7F6-B498-43B3-948B-1728B52AA6E4}">
                <adec:decorative xmlns:adec="http://schemas.microsoft.com/office/drawing/2017/decorative" val="1"/>
              </a:ext>
            </a:extLst>
          </p:cNvPr>
          <p:cNvSpPr txBox="1"/>
          <p:nvPr/>
        </p:nvSpPr>
        <p:spPr>
          <a:xfrm>
            <a:off x="4141744" y="4900684"/>
            <a:ext cx="7708900" cy="147732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Pct val="116000"/>
              <a:buFont typeface="Arial" panose="020B0604020202020204" pitchFamily="34" charset="0"/>
              <a:buChar char="•"/>
              <a:tabLst/>
              <a:defRPr/>
            </a:pPr>
            <a:r>
              <a:rPr kumimoji="0" lang="en-US" sz="2400" b="0" i="0" u="none" strike="noStrike" kern="1200" cap="none" spc="0" normalizeH="0" baseline="0" noProof="0" dirty="0">
                <a:ln>
                  <a:noFill/>
                </a:ln>
                <a:solidFill>
                  <a:srgbClr val="005F84"/>
                </a:solidFill>
                <a:effectLst/>
                <a:uLnTx/>
                <a:uFillTx/>
                <a:latin typeface="Tahoma"/>
                <a:ea typeface="+mn-ea"/>
                <a:cs typeface="+mn-cs"/>
              </a:rPr>
              <a:t>Protection from retaliation and harassment as deemed reasonable during the pending disciplinary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5F84"/>
              </a:solidFill>
              <a:effectLst/>
              <a:uLnTx/>
              <a:uFillTx/>
              <a:latin typeface="Tahoma"/>
              <a:ea typeface="+mn-ea"/>
              <a:cs typeface="+mn-cs"/>
            </a:endParaRPr>
          </a:p>
        </p:txBody>
      </p:sp>
    </p:spTree>
    <p:extLst>
      <p:ext uri="{BB962C8B-B14F-4D97-AF65-F5344CB8AC3E}">
        <p14:creationId xmlns:p14="http://schemas.microsoft.com/office/powerpoint/2010/main" val="7651059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Withdrawal or Graduation</a:t>
            </a:r>
          </a:p>
        </p:txBody>
      </p:sp>
      <p:sp>
        <p:nvSpPr>
          <p:cNvPr id="2" name="Footer Placeholder 1"/>
          <p:cNvSpPr>
            <a:spLocks noGrp="1"/>
          </p:cNvSpPr>
          <p:nvPr>
            <p:ph type="ftr" sz="quarter" idx="11"/>
          </p:nvPr>
        </p:nvSpPr>
        <p:spPr/>
        <p:txBody>
          <a:bodyPr/>
          <a:lstStyle/>
          <a:p>
            <a:r>
              <a:rPr lang="en-US" dirty="0"/>
              <a:t>Training Slide #92</a:t>
            </a:r>
          </a:p>
        </p:txBody>
      </p:sp>
      <p:sp>
        <p:nvSpPr>
          <p:cNvPr id="3" name="Slide Number Placeholder 2"/>
          <p:cNvSpPr>
            <a:spLocks noGrp="1"/>
          </p:cNvSpPr>
          <p:nvPr>
            <p:ph type="sldNum" sz="quarter" idx="4"/>
          </p:nvPr>
        </p:nvSpPr>
        <p:spPr/>
        <p:txBody>
          <a:bodyPr/>
          <a:lstStyle/>
          <a:p>
            <a:fld id="{919E3AB5-2075-4D05-9263-E6829DCFE8AA}" type="slidenum">
              <a:rPr lang="en-US" smtClean="0"/>
              <a:pPr/>
              <a:t>92</a:t>
            </a:fld>
            <a:endParaRPr lang="en-US" dirty="0"/>
          </a:p>
        </p:txBody>
      </p:sp>
    </p:spTree>
    <p:extLst>
      <p:ext uri="{BB962C8B-B14F-4D97-AF65-F5344CB8AC3E}">
        <p14:creationId xmlns:p14="http://schemas.microsoft.com/office/powerpoint/2010/main" val="268275390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a:r>
              <a:rPr lang="en-US" dirty="0"/>
              <a:t>Respondent Withdrawal or Graduation</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If a student withdraws or graduates from a postsecondary educational institution pending a disciplinary charge alleging that the student violated the institution's code of conduct by committing sexual harassment, sexual assault, dating violence, or stalking, the institution:</a:t>
            </a:r>
          </a:p>
          <a:p>
            <a:pPr marL="0" indent="0">
              <a:buNone/>
            </a:pPr>
            <a:r>
              <a:rPr lang="en-US" dirty="0"/>
              <a:t>(1) May not end the disciplinary process or issue a transcript to the student until the institution makes a final determination of responsibility; and</a:t>
            </a:r>
          </a:p>
          <a:p>
            <a:pPr marL="0" indent="0">
              <a:buNone/>
            </a:pPr>
            <a:r>
              <a:rPr lang="en-US" dirty="0"/>
              <a:t>(2) Shall expedite the institution's disciplinary process as necessary to accommodate both the student's and the alleged victim's interest in a speedy resolution.</a:t>
            </a:r>
          </a:p>
          <a:p>
            <a:pPr marL="457200" lvl="1" indent="0">
              <a:buNone/>
            </a:pPr>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#93</a:t>
            </a:r>
          </a:p>
        </p:txBody>
      </p:sp>
    </p:spTree>
    <p:extLst>
      <p:ext uri="{BB962C8B-B14F-4D97-AF65-F5344CB8AC3E}">
        <p14:creationId xmlns:p14="http://schemas.microsoft.com/office/powerpoint/2010/main" val="335638327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97169" y="2053248"/>
            <a:ext cx="10656278" cy="1369890"/>
          </a:xfrm>
          <a:solidFill>
            <a:schemeClr val="tx1"/>
          </a:solidFill>
          <a:ln>
            <a:solidFill>
              <a:schemeClr val="accent1"/>
            </a:solidFill>
          </a:ln>
        </p:spPr>
        <p:txBody>
          <a:bodyPr>
            <a:normAutofit/>
          </a:bodyPr>
          <a:lstStyle/>
          <a:p>
            <a:pPr marL="0"/>
            <a:r>
              <a:rPr lang="en-US" sz="4800" dirty="0">
                <a:solidFill>
                  <a:schemeClr val="bg1"/>
                </a:solidFill>
              </a:rPr>
              <a:t>Other Institutional Duties</a:t>
            </a:r>
          </a:p>
        </p:txBody>
      </p:sp>
      <p:sp>
        <p:nvSpPr>
          <p:cNvPr id="2" name="Footer Placeholder 1"/>
          <p:cNvSpPr>
            <a:spLocks noGrp="1"/>
          </p:cNvSpPr>
          <p:nvPr>
            <p:ph type="ftr" sz="quarter" idx="11"/>
          </p:nvPr>
        </p:nvSpPr>
        <p:spPr/>
        <p:txBody>
          <a:bodyPr/>
          <a:lstStyle/>
          <a:p>
            <a:r>
              <a:rPr lang="en-US" dirty="0"/>
              <a:t>Training Slide #94</a:t>
            </a:r>
          </a:p>
        </p:txBody>
      </p:sp>
      <p:sp>
        <p:nvSpPr>
          <p:cNvPr id="3" name="Slide Number Placeholder 2"/>
          <p:cNvSpPr>
            <a:spLocks noGrp="1"/>
          </p:cNvSpPr>
          <p:nvPr>
            <p:ph type="sldNum" sz="quarter" idx="4"/>
          </p:nvPr>
        </p:nvSpPr>
        <p:spPr/>
        <p:txBody>
          <a:bodyPr/>
          <a:lstStyle/>
          <a:p>
            <a:fld id="{919E3AB5-2075-4D05-9263-E6829DCFE8AA}" type="slidenum">
              <a:rPr lang="en-US" smtClean="0"/>
              <a:pPr/>
              <a:t>94</a:t>
            </a:fld>
            <a:endParaRPr lang="en-US" dirty="0"/>
          </a:p>
        </p:txBody>
      </p:sp>
    </p:spTree>
    <p:extLst>
      <p:ext uri="{BB962C8B-B14F-4D97-AF65-F5344CB8AC3E}">
        <p14:creationId xmlns:p14="http://schemas.microsoft.com/office/powerpoint/2010/main" val="3401082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682C9-764A-4CEE-A148-95955742BE1D}"/>
              </a:ext>
            </a:extLst>
          </p:cNvPr>
          <p:cNvSpPr>
            <a:spLocks noGrp="1"/>
          </p:cNvSpPr>
          <p:nvPr>
            <p:ph type="title"/>
          </p:nvPr>
        </p:nvSpPr>
        <p:spPr/>
        <p:txBody>
          <a:bodyPr/>
          <a:lstStyle/>
          <a:p>
            <a:pPr marL="0"/>
            <a:r>
              <a:rPr lang="en-US" dirty="0"/>
              <a:t>Sharing Information with Other Institutions</a:t>
            </a:r>
          </a:p>
        </p:txBody>
      </p:sp>
      <p:sp>
        <p:nvSpPr>
          <p:cNvPr id="3" name="Content Placeholder 2">
            <a:extLst>
              <a:ext uri="{FF2B5EF4-FFF2-40B4-BE49-F238E27FC236}">
                <a16:creationId xmlns:a16="http://schemas.microsoft.com/office/drawing/2014/main" id="{EEE68FBA-5834-459A-911B-7AF91AF39B1D}"/>
              </a:ext>
            </a:extLst>
          </p:cNvPr>
          <p:cNvSpPr>
            <a:spLocks noGrp="1"/>
          </p:cNvSpPr>
          <p:nvPr>
            <p:ph idx="1"/>
          </p:nvPr>
        </p:nvSpPr>
        <p:spPr>
          <a:xfrm>
            <a:off x="849923" y="1762780"/>
            <a:ext cx="10515600" cy="4504372"/>
          </a:xfrm>
        </p:spPr>
        <p:txBody>
          <a:bodyPr>
            <a:normAutofit/>
          </a:bodyPr>
          <a:lstStyle/>
          <a:p>
            <a:pPr marL="0" indent="0">
              <a:buNone/>
            </a:pPr>
            <a:r>
              <a:rPr lang="en-US" dirty="0"/>
              <a:t>On request by another postsecondary educational institution, a postsecondary educational institution </a:t>
            </a:r>
            <a:r>
              <a:rPr lang="en-US" b="1" dirty="0"/>
              <a:t>shall provide </a:t>
            </a:r>
            <a:r>
              <a:rPr lang="en-US" dirty="0"/>
              <a:t>to the requesting institution information relating to a determination by the institution that a student enrolled at the institution violated the institution's code of conduct by committing sexual harassment, sexual assault, dating violence, or stalking – as permitted by state or federal law.</a:t>
            </a:r>
          </a:p>
        </p:txBody>
      </p:sp>
      <p:sp>
        <p:nvSpPr>
          <p:cNvPr id="4" name="Footer Placeholder 3">
            <a:extLst>
              <a:ext uri="{FF2B5EF4-FFF2-40B4-BE49-F238E27FC236}">
                <a16:creationId xmlns:a16="http://schemas.microsoft.com/office/drawing/2014/main" id="{9806A98D-368D-410D-9ECE-943B5DED65A1}"/>
              </a:ext>
            </a:extLst>
          </p:cNvPr>
          <p:cNvSpPr>
            <a:spLocks noGrp="1"/>
          </p:cNvSpPr>
          <p:nvPr>
            <p:ph type="ftr" sz="quarter" idx="11"/>
          </p:nvPr>
        </p:nvSpPr>
        <p:spPr/>
        <p:txBody>
          <a:bodyPr/>
          <a:lstStyle/>
          <a:p>
            <a:r>
              <a:rPr lang="en-US" dirty="0"/>
              <a:t>Training Slide #95</a:t>
            </a:r>
          </a:p>
        </p:txBody>
      </p:sp>
      <p:sp>
        <p:nvSpPr>
          <p:cNvPr id="5" name="Slide Number Placeholder 4">
            <a:extLst>
              <a:ext uri="{FF2B5EF4-FFF2-40B4-BE49-F238E27FC236}">
                <a16:creationId xmlns:a16="http://schemas.microsoft.com/office/drawing/2014/main" id="{B7B61C66-5DD4-40C9-AF88-310C679529E8}"/>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11523241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E42B-4482-492F-8F3B-2B752DF992BB}"/>
              </a:ext>
            </a:extLst>
          </p:cNvPr>
          <p:cNvSpPr>
            <a:spLocks noGrp="1"/>
          </p:cNvSpPr>
          <p:nvPr>
            <p:ph type="title"/>
          </p:nvPr>
        </p:nvSpPr>
        <p:spPr/>
        <p:txBody>
          <a:bodyPr/>
          <a:lstStyle/>
          <a:p>
            <a:pPr marL="0"/>
            <a:r>
              <a:rPr lang="en-US" dirty="0"/>
              <a:t>Trauma Informed Investigation Training</a:t>
            </a:r>
          </a:p>
        </p:txBody>
      </p:sp>
      <p:sp>
        <p:nvSpPr>
          <p:cNvPr id="3" name="Content Placeholder 2">
            <a:extLst>
              <a:ext uri="{FF2B5EF4-FFF2-40B4-BE49-F238E27FC236}">
                <a16:creationId xmlns:a16="http://schemas.microsoft.com/office/drawing/2014/main" id="{E789BB9A-2D20-4ACD-BC8B-1AA3DC65119D}"/>
              </a:ext>
            </a:extLst>
          </p:cNvPr>
          <p:cNvSpPr>
            <a:spLocks noGrp="1"/>
          </p:cNvSpPr>
          <p:nvPr>
            <p:ph idx="1"/>
          </p:nvPr>
        </p:nvSpPr>
        <p:spPr>
          <a:xfrm>
            <a:off x="779585" y="1992924"/>
            <a:ext cx="10515600" cy="3289490"/>
          </a:xfrm>
        </p:spPr>
        <p:txBody>
          <a:bodyPr/>
          <a:lstStyle/>
          <a:p>
            <a:pPr marL="0" indent="0">
              <a:buNone/>
            </a:pPr>
            <a:r>
              <a:rPr lang="en-US" dirty="0"/>
              <a:t>Each peace officer employed by a postsecondary educational institution shall complete training on trauma-informed investigation into allegations of sexual harassment, sexual assault, dating violence, and stalking.</a:t>
            </a:r>
          </a:p>
        </p:txBody>
      </p:sp>
      <p:sp>
        <p:nvSpPr>
          <p:cNvPr id="4" name="Footer Placeholder 3">
            <a:extLst>
              <a:ext uri="{FF2B5EF4-FFF2-40B4-BE49-F238E27FC236}">
                <a16:creationId xmlns:a16="http://schemas.microsoft.com/office/drawing/2014/main" id="{6A6B8DFA-B716-44E9-8ED1-B51055DE0A47}"/>
              </a:ext>
            </a:extLst>
          </p:cNvPr>
          <p:cNvSpPr>
            <a:spLocks noGrp="1"/>
          </p:cNvSpPr>
          <p:nvPr>
            <p:ph type="ftr" sz="quarter" idx="11"/>
          </p:nvPr>
        </p:nvSpPr>
        <p:spPr/>
        <p:txBody>
          <a:bodyPr/>
          <a:lstStyle/>
          <a:p>
            <a:r>
              <a:rPr lang="en-US" dirty="0"/>
              <a:t>Training Slide #96</a:t>
            </a:r>
          </a:p>
        </p:txBody>
      </p:sp>
      <p:sp>
        <p:nvSpPr>
          <p:cNvPr id="5" name="Slide Number Placeholder 4">
            <a:extLst>
              <a:ext uri="{FF2B5EF4-FFF2-40B4-BE49-F238E27FC236}">
                <a16:creationId xmlns:a16="http://schemas.microsoft.com/office/drawing/2014/main" id="{E898E587-9251-4097-A968-8BBAB1EFE52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37682785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3F9B-C857-467B-A0AA-D231F13E0059}"/>
              </a:ext>
            </a:extLst>
          </p:cNvPr>
          <p:cNvSpPr>
            <a:spLocks noGrp="1"/>
          </p:cNvSpPr>
          <p:nvPr>
            <p:ph type="title"/>
          </p:nvPr>
        </p:nvSpPr>
        <p:spPr/>
        <p:txBody>
          <a:bodyPr/>
          <a:lstStyle/>
          <a:p>
            <a:pPr marL="0"/>
            <a:r>
              <a:rPr lang="en-US" dirty="0"/>
              <a:t>Memoranda of Understanding</a:t>
            </a:r>
          </a:p>
        </p:txBody>
      </p:sp>
      <p:sp>
        <p:nvSpPr>
          <p:cNvPr id="3" name="Content Placeholder 2">
            <a:extLst>
              <a:ext uri="{FF2B5EF4-FFF2-40B4-BE49-F238E27FC236}">
                <a16:creationId xmlns:a16="http://schemas.microsoft.com/office/drawing/2014/main" id="{8C61B04C-A0F6-41C8-AD64-BD7814E2A71B}"/>
              </a:ext>
            </a:extLst>
          </p:cNvPr>
          <p:cNvSpPr>
            <a:spLocks noGrp="1"/>
          </p:cNvSpPr>
          <p:nvPr>
            <p:ph idx="1"/>
          </p:nvPr>
        </p:nvSpPr>
        <p:spPr>
          <a:xfrm>
            <a:off x="826477" y="1786227"/>
            <a:ext cx="10515600" cy="4504372"/>
          </a:xfrm>
        </p:spPr>
        <p:txBody>
          <a:bodyPr>
            <a:normAutofit/>
          </a:bodyPr>
          <a:lstStyle/>
          <a:p>
            <a:pPr marL="0" indent="0">
              <a:buNone/>
            </a:pPr>
            <a:r>
              <a:rPr lang="en-US" dirty="0"/>
              <a:t>All postsecondary educational institutions shall enter into a memorandum of understanding with one or more:</a:t>
            </a:r>
          </a:p>
          <a:p>
            <a:pPr marL="0" indent="0">
              <a:buNone/>
            </a:pPr>
            <a:r>
              <a:rPr lang="en-US" dirty="0"/>
              <a:t>(1)  local law enforcement agencies;</a:t>
            </a:r>
          </a:p>
          <a:p>
            <a:pPr marL="0" indent="0">
              <a:buNone/>
            </a:pPr>
            <a:r>
              <a:rPr lang="en-US" dirty="0"/>
              <a:t>(2)  sexual harassment, sexual assault, dating violence, or stalking advocacy groups; or</a:t>
            </a:r>
          </a:p>
          <a:p>
            <a:pPr marL="0" indent="0">
              <a:buNone/>
            </a:pPr>
            <a:r>
              <a:rPr lang="en-US" dirty="0"/>
              <a:t>(3)  hospitals or other medical resource providers.</a:t>
            </a:r>
          </a:p>
          <a:p>
            <a:pPr marL="0" indent="0">
              <a:buNone/>
            </a:pPr>
            <a:endParaRPr lang="en-US" dirty="0"/>
          </a:p>
        </p:txBody>
      </p:sp>
      <p:sp>
        <p:nvSpPr>
          <p:cNvPr id="4" name="Footer Placeholder 3">
            <a:extLst>
              <a:ext uri="{FF2B5EF4-FFF2-40B4-BE49-F238E27FC236}">
                <a16:creationId xmlns:a16="http://schemas.microsoft.com/office/drawing/2014/main" id="{B17D07C1-C9AB-4D15-A654-9DA5F300B701}"/>
              </a:ext>
            </a:extLst>
          </p:cNvPr>
          <p:cNvSpPr>
            <a:spLocks noGrp="1"/>
          </p:cNvSpPr>
          <p:nvPr>
            <p:ph type="ftr" sz="quarter" idx="11"/>
          </p:nvPr>
        </p:nvSpPr>
        <p:spPr>
          <a:xfrm>
            <a:off x="2950500" y="6406236"/>
            <a:ext cx="5779358" cy="365125"/>
          </a:xfrm>
        </p:spPr>
        <p:txBody>
          <a:bodyPr/>
          <a:lstStyle/>
          <a:p>
            <a:r>
              <a:rPr lang="en-US" dirty="0"/>
              <a:t>Training Slide #97</a:t>
            </a:r>
          </a:p>
        </p:txBody>
      </p:sp>
      <p:sp>
        <p:nvSpPr>
          <p:cNvPr id="5" name="Slide Number Placeholder 4">
            <a:extLst>
              <a:ext uri="{FF2B5EF4-FFF2-40B4-BE49-F238E27FC236}">
                <a16:creationId xmlns:a16="http://schemas.microsoft.com/office/drawing/2014/main" id="{66F24ABD-CF8C-456D-A662-D0007FBC86B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Tree>
    <p:extLst>
      <p:ext uri="{BB962C8B-B14F-4D97-AF65-F5344CB8AC3E}">
        <p14:creationId xmlns:p14="http://schemas.microsoft.com/office/powerpoint/2010/main" val="21866424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Annual Certification</a:t>
            </a:r>
          </a:p>
        </p:txBody>
      </p:sp>
      <p:sp>
        <p:nvSpPr>
          <p:cNvPr id="3" name="Content Placeholder 2"/>
          <p:cNvSpPr>
            <a:spLocks noGrp="1"/>
          </p:cNvSpPr>
          <p:nvPr>
            <p:ph idx="1"/>
          </p:nvPr>
        </p:nvSpPr>
        <p:spPr>
          <a:xfrm>
            <a:off x="838200" y="1540042"/>
            <a:ext cx="10193215" cy="4504372"/>
          </a:xfrm>
        </p:spPr>
        <p:txBody>
          <a:bodyPr>
            <a:normAutofit fontScale="92500"/>
          </a:bodyPr>
          <a:lstStyle/>
          <a:p>
            <a:pPr marL="0" indent="0">
              <a:lnSpc>
                <a:spcPct val="120000"/>
              </a:lnSpc>
              <a:buNone/>
            </a:pPr>
            <a:r>
              <a:rPr lang="en-US" dirty="0">
                <a:latin typeface="+mj-lt"/>
              </a:rPr>
              <a:t>The Chief Executive Officer must certify in writing to the THECB, </a:t>
            </a:r>
            <a:r>
              <a:rPr lang="en-US" b="1" dirty="0"/>
              <a:t>each October</a:t>
            </a:r>
            <a:r>
              <a:rPr lang="en-US" dirty="0"/>
              <a:t>, as follows:</a:t>
            </a:r>
          </a:p>
          <a:p>
            <a:pPr lvl="1">
              <a:lnSpc>
                <a:spcPct val="120000"/>
              </a:lnSpc>
            </a:pPr>
            <a:r>
              <a:rPr lang="en-US" sz="2100" dirty="0"/>
              <a:t>That the institution is in substantial compliance with Texas Education Code Subchapter E-2 (Sections 51.251-51.259)</a:t>
            </a:r>
          </a:p>
          <a:p>
            <a:pPr lvl="2">
              <a:lnSpc>
                <a:spcPct val="120000"/>
              </a:lnSpc>
            </a:pPr>
            <a:r>
              <a:rPr lang="en-US" sz="2100" b="1" dirty="0"/>
              <a:t>Reminder:</a:t>
            </a:r>
            <a:r>
              <a:rPr lang="en-US" sz="2100" dirty="0"/>
              <a:t> </a:t>
            </a:r>
            <a:r>
              <a:rPr lang="en-US" sz="2100" i="1" dirty="0"/>
              <a:t>Substantial Compliance </a:t>
            </a:r>
            <a:r>
              <a:rPr lang="en-US" sz="2100" dirty="0"/>
              <a:t>means a postsecondary educational institution has made a good faith effort to comply with the requirements under these rules provided that the deficiencies identified by the THECB can be readily corrected.</a:t>
            </a:r>
          </a:p>
          <a:p>
            <a:pPr marL="0" indent="0">
              <a:lnSpc>
                <a:spcPct val="120000"/>
              </a:lnSpc>
              <a:buNone/>
            </a:pPr>
            <a:r>
              <a:rPr lang="en-US" dirty="0"/>
              <a:t>The Chief Executive Officer Annual Certification to THECB template posted on the THECB website </a:t>
            </a:r>
            <a:r>
              <a:rPr lang="en-US" b="1" dirty="0"/>
              <a:t>must</a:t>
            </a:r>
            <a:r>
              <a:rPr lang="en-US" dirty="0"/>
              <a:t> be used for this certification.</a:t>
            </a:r>
          </a:p>
          <a:p>
            <a:pPr lvl="1">
              <a:lnSpc>
                <a:spcPct val="160000"/>
              </a:lnSpc>
            </a:pPr>
            <a:endParaRPr lang="en-US" sz="2900"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a:xfrm>
            <a:off x="2850292" y="6414016"/>
            <a:ext cx="5303108" cy="365125"/>
          </a:xfrm>
        </p:spPr>
        <p:txBody>
          <a:bodyPr/>
          <a:lstStyle/>
          <a:p>
            <a:r>
              <a:rPr lang="en-US" dirty="0"/>
              <a:t>Training Slide #98</a:t>
            </a:r>
          </a:p>
        </p:txBody>
      </p:sp>
    </p:spTree>
    <p:extLst>
      <p:ext uri="{BB962C8B-B14F-4D97-AF65-F5344CB8AC3E}">
        <p14:creationId xmlns:p14="http://schemas.microsoft.com/office/powerpoint/2010/main" val="307409263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a:r>
              <a:rPr lang="en-US" dirty="0"/>
              <a:t>Non-Compliance</a:t>
            </a:r>
          </a:p>
        </p:txBody>
      </p:sp>
      <p:sp>
        <p:nvSpPr>
          <p:cNvPr id="3" name="Content Placeholder 2"/>
          <p:cNvSpPr>
            <a:spLocks noGrp="1"/>
          </p:cNvSpPr>
          <p:nvPr>
            <p:ph idx="1"/>
          </p:nvPr>
        </p:nvSpPr>
        <p:spPr/>
        <p:txBody>
          <a:bodyPr>
            <a:normAutofit fontScale="92500" lnSpcReduction="10000"/>
          </a:bodyPr>
          <a:lstStyle/>
          <a:p>
            <a:pPr marL="0" indent="0">
              <a:lnSpc>
                <a:spcPct val="120000"/>
              </a:lnSpc>
              <a:buNone/>
            </a:pPr>
            <a:r>
              <a:rPr lang="en-US" sz="2600" dirty="0">
                <a:latin typeface="+mj-lt"/>
              </a:rPr>
              <a:t>If the THECB finds that an institution is not in substantial compliance with Texas Education Code (Subchapters E-2 on or after January 1, 2020, and E-3 on or after August 1, 2020):</a:t>
            </a:r>
          </a:p>
          <a:p>
            <a:pPr lvl="1">
              <a:lnSpc>
                <a:spcPct val="120000"/>
              </a:lnSpc>
            </a:pPr>
            <a:r>
              <a:rPr lang="en-US" dirty="0">
                <a:latin typeface="+mj-lt"/>
              </a:rPr>
              <a:t>The THECB may assess an administrative penalty against the institution in an amount not to exceed </a:t>
            </a:r>
            <a:r>
              <a:rPr lang="en-US" b="1" dirty="0">
                <a:latin typeface="+mj-lt"/>
              </a:rPr>
              <a:t>$2 million</a:t>
            </a:r>
            <a:r>
              <a:rPr lang="en-US" dirty="0">
                <a:latin typeface="+mj-lt"/>
              </a:rPr>
              <a:t>.</a:t>
            </a:r>
          </a:p>
          <a:p>
            <a:pPr lvl="2">
              <a:lnSpc>
                <a:spcPct val="120000"/>
              </a:lnSpc>
            </a:pPr>
            <a:r>
              <a:rPr lang="en-US" b="1" dirty="0">
                <a:latin typeface="+mj-lt"/>
              </a:rPr>
              <a:t>Note:  </a:t>
            </a:r>
            <a:r>
              <a:rPr lang="en-US" dirty="0">
                <a:latin typeface="+mj-lt"/>
              </a:rPr>
              <a:t>If such a finding is made, the THECB shall consider the nature of the violation and the number of students enrolled at the institution in determining the amount of the penalty. </a:t>
            </a:r>
          </a:p>
          <a:p>
            <a:pPr lvl="1">
              <a:lnSpc>
                <a:spcPct val="120000"/>
              </a:lnSpc>
            </a:pPr>
            <a:r>
              <a:rPr lang="en-US" dirty="0">
                <a:latin typeface="+mj-lt"/>
              </a:rPr>
              <a:t>The THECB will provide State Officials with a report that identifies </a:t>
            </a:r>
            <a:r>
              <a:rPr lang="en-US" dirty="0"/>
              <a:t>institutions found not to be in substantial compliance and summarizes any penalties assessed during the calendar year preceding the date of the report.</a:t>
            </a:r>
          </a:p>
          <a:p>
            <a:pPr marL="457200" lvl="1" indent="0">
              <a:lnSpc>
                <a:spcPct val="160000"/>
              </a:lnSpc>
              <a:buNone/>
            </a:pPr>
            <a:endParaRPr lang="en-US" sz="2900"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Training Slide #99</a:t>
            </a:r>
          </a:p>
        </p:txBody>
      </p:sp>
    </p:spTree>
    <p:extLst>
      <p:ext uri="{BB962C8B-B14F-4D97-AF65-F5344CB8AC3E}">
        <p14:creationId xmlns:p14="http://schemas.microsoft.com/office/powerpoint/2010/main" val="2246406030"/>
      </p:ext>
    </p:extLst>
  </p:cSld>
  <p:clrMapOvr>
    <a:masterClrMapping/>
  </p:clrMapOvr>
</p:sld>
</file>

<file path=ppt/theme/theme1.xml><?xml version="1.0" encoding="utf-8"?>
<a:theme xmlns:a="http://schemas.openxmlformats.org/drawingml/2006/main" name="Office Theme">
  <a:themeElements>
    <a:clrScheme name="Custom 126">
      <a:dk1>
        <a:srgbClr val="005F84"/>
      </a:dk1>
      <a:lt1>
        <a:srgbClr val="FFFFFF"/>
      </a:lt1>
      <a:dk2>
        <a:srgbClr val="C48907"/>
      </a:dk2>
      <a:lt2>
        <a:srgbClr val="E7E6E6"/>
      </a:lt2>
      <a:accent1>
        <a:srgbClr val="A81D40"/>
      </a:accent1>
      <a:accent2>
        <a:srgbClr val="005F84"/>
      </a:accent2>
      <a:accent3>
        <a:srgbClr val="F6B11A"/>
      </a:accent3>
      <a:accent4>
        <a:srgbClr val="F8E0A4"/>
      </a:accent4>
      <a:accent5>
        <a:srgbClr val="3A3838"/>
      </a:accent5>
      <a:accent6>
        <a:srgbClr val="006648"/>
      </a:accent6>
      <a:hlink>
        <a:srgbClr val="005F84"/>
      </a:hlink>
      <a:folHlink>
        <a:srgbClr val="614876"/>
      </a:folHlink>
    </a:clrScheme>
    <a:fontScheme name="Tahoma">
      <a:majorFont>
        <a:latin typeface="Tahoma"/>
        <a:ea typeface=""/>
        <a:cs typeface=""/>
      </a:majorFont>
      <a:minorFont>
        <a:latin typeface="Tahoma"/>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26">
      <a:dk1>
        <a:srgbClr val="005F84"/>
      </a:dk1>
      <a:lt1>
        <a:srgbClr val="FFFFFF"/>
      </a:lt1>
      <a:dk2>
        <a:srgbClr val="C48907"/>
      </a:dk2>
      <a:lt2>
        <a:srgbClr val="E7E6E6"/>
      </a:lt2>
      <a:accent1>
        <a:srgbClr val="A81D40"/>
      </a:accent1>
      <a:accent2>
        <a:srgbClr val="005F84"/>
      </a:accent2>
      <a:accent3>
        <a:srgbClr val="F6B11A"/>
      </a:accent3>
      <a:accent4>
        <a:srgbClr val="F8E0A4"/>
      </a:accent4>
      <a:accent5>
        <a:srgbClr val="3A3838"/>
      </a:accent5>
      <a:accent6>
        <a:srgbClr val="006648"/>
      </a:accent6>
      <a:hlink>
        <a:srgbClr val="005F84"/>
      </a:hlink>
      <a:folHlink>
        <a:srgbClr val="614876"/>
      </a:folHlink>
    </a:clrScheme>
    <a:fontScheme name="Tahoma">
      <a:majorFont>
        <a:latin typeface="Tahoma"/>
        <a:ea typeface=""/>
        <a:cs typeface=""/>
      </a:majorFont>
      <a:minorFont>
        <a:latin typeface="Tahoma"/>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6096</TotalTime>
  <Words>8609</Words>
  <Application>Microsoft Office PowerPoint</Application>
  <PresentationFormat>Widescreen</PresentationFormat>
  <Paragraphs>779</Paragraphs>
  <Slides>100</Slides>
  <Notes>100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100</vt:i4>
      </vt:variant>
    </vt:vector>
  </HeadingPairs>
  <TitlesOfParts>
    <vt:vector size="106" baseType="lpstr">
      <vt:lpstr>Arial</vt:lpstr>
      <vt:lpstr>Calibri</vt:lpstr>
      <vt:lpstr>Courier New</vt:lpstr>
      <vt:lpstr>Tahoma</vt:lpstr>
      <vt:lpstr>Office Theme</vt:lpstr>
      <vt:lpstr>1_Office Theme</vt:lpstr>
      <vt:lpstr>Sexual Harassment, Sexual Assault, Dating Violence, and Stalking:  New State Mandates for Postsecondary Educational Institutions</vt:lpstr>
      <vt:lpstr>Topics Covered</vt:lpstr>
      <vt:lpstr>What Postsecondary Institutions Must Do under the New Law</vt:lpstr>
      <vt:lpstr>What Postsecondary Institutions Must Do  </vt:lpstr>
      <vt:lpstr>What about Title IX?</vt:lpstr>
      <vt:lpstr>What has Changed? </vt:lpstr>
      <vt:lpstr>Sexual Misconduct Policy Mandates</vt:lpstr>
      <vt:lpstr>Definition of Terms</vt:lpstr>
      <vt:lpstr>Definitions of Reportable Conduct Sexual Harassment</vt:lpstr>
      <vt:lpstr>Definitions of Reportable Conduct Sexual Assault</vt:lpstr>
      <vt:lpstr>Definitions of Reportable Conduct Dating Violence</vt:lpstr>
      <vt:lpstr>Definitions of Reportable Conduct Stalking</vt:lpstr>
      <vt:lpstr>Policy on Sexual Misconduct, to include Sexual Harassment, Sexual Assault, Dating Violence, and Stalking</vt:lpstr>
      <vt:lpstr>Sexual Misconduct Policy Mandates - 1</vt:lpstr>
      <vt:lpstr>Sexual Misconduct Policy Mandates - 2</vt:lpstr>
      <vt:lpstr>Sexual Misconduct Policy Mandates - 3</vt:lpstr>
      <vt:lpstr>Sexual Misconduct Policy Mandates - 4</vt:lpstr>
      <vt:lpstr>Sexual Misconduct Policy Protocol</vt:lpstr>
      <vt:lpstr>Sexual Misconduct Outreach Program - 1</vt:lpstr>
      <vt:lpstr>Sexual Misconduct Outreach Program - 2</vt:lpstr>
      <vt:lpstr>Equal Access - 1</vt:lpstr>
      <vt:lpstr>Equal Access - 2</vt:lpstr>
      <vt:lpstr>Employee Reporting Requirements</vt:lpstr>
      <vt:lpstr>New Reporting Requirements - 1</vt:lpstr>
      <vt:lpstr>New Reporting Requirements - 2</vt:lpstr>
      <vt:lpstr>What must be reported by an employee? - 1</vt:lpstr>
      <vt:lpstr>What must be reported by an employee? - 2</vt:lpstr>
      <vt:lpstr>Circumstances in which Employees  Must Report - 1</vt:lpstr>
      <vt:lpstr>Circumstances in which Employees  Must Report - 2</vt:lpstr>
      <vt:lpstr>Circumstances in which Employees  Must Report - 3</vt:lpstr>
      <vt:lpstr>Where should reports be made? - 1</vt:lpstr>
      <vt:lpstr>Where should reports be made? - 2</vt:lpstr>
      <vt:lpstr>Online Reporting Option for Students &amp; Employees</vt:lpstr>
      <vt:lpstr>Employees Excepted: Category 1  Employees Who are Students - 1</vt:lpstr>
      <vt:lpstr>Employees Excepted: Category 1  Employees Who are Students - 2</vt:lpstr>
      <vt:lpstr>Employees Excepted: Category 2  Employees Who are Victims </vt:lpstr>
      <vt:lpstr>Employees Excepted: Category 3 Employees Receiving Information at a Public Awareness Event - 1</vt:lpstr>
      <vt:lpstr>Employees Excepted: Category 3 Employees Receiving Information at a Public Awareness Event - 2</vt:lpstr>
      <vt:lpstr>Employees Excepted: Category 4  Confidential Employees (limited disclosure) - 1</vt:lpstr>
      <vt:lpstr>Employees Excepted: Category 4  Confidential Employees (limited disclosure) - 2</vt:lpstr>
      <vt:lpstr>Employees Excepted: Category 4  Confidential Employees (limited disclosure) - 3</vt:lpstr>
      <vt:lpstr>Confidentiality, Confidential Employees, and Student Advocates </vt:lpstr>
      <vt:lpstr>Caution on Confidentiality </vt:lpstr>
      <vt:lpstr>Another Caution on Confidentiality for Employee Health or Medical Providers - 1</vt:lpstr>
      <vt:lpstr>Another Caution on Confidentiality for Employee Health or Medical Providers - 2</vt:lpstr>
      <vt:lpstr>Who else may maintain confidential information? </vt:lpstr>
      <vt:lpstr> Advocates under Other Law - 1</vt:lpstr>
      <vt:lpstr>Advocate Confidentiality under Other Law - 2</vt:lpstr>
      <vt:lpstr>Advocates under Other Law - 3</vt:lpstr>
      <vt:lpstr>What must confidential employees report?</vt:lpstr>
      <vt:lpstr>What must Student Advocates report? - 1</vt:lpstr>
      <vt:lpstr>What must Student Advocates report? - 2</vt:lpstr>
      <vt:lpstr>Who is protected by confidentiality? - 1</vt:lpstr>
      <vt:lpstr>What is protected by confidentiality? - 2</vt:lpstr>
      <vt:lpstr>Victim Rights</vt:lpstr>
      <vt:lpstr>Victim Request Not to Investigate - 1</vt:lpstr>
      <vt:lpstr>Victim Request Not to Investigate - 2</vt:lpstr>
      <vt:lpstr>Consequences for Failure to Report or False Reporting</vt:lpstr>
      <vt:lpstr>Employment Consequences - 1</vt:lpstr>
      <vt:lpstr>Employment Consequences - 2</vt:lpstr>
      <vt:lpstr>Criminal Penalties</vt:lpstr>
      <vt:lpstr>Retaliation</vt:lpstr>
      <vt:lpstr>Retaliation – Victims &amp; Respondents - 1</vt:lpstr>
      <vt:lpstr>Retaliation – Victims &amp; Respondents - 2</vt:lpstr>
      <vt:lpstr>Retaliation – Witnesses &amp; Reporters - 1</vt:lpstr>
      <vt:lpstr>Retaliation – Witnesses &amp; Reporters - 2</vt:lpstr>
      <vt:lpstr>Retaliation – Witnesses &amp; Reporters - 3</vt:lpstr>
      <vt:lpstr>Remedies, Interim Measures, and Support Services for All Parties</vt:lpstr>
      <vt:lpstr>Remedies, Interim Measures, and Support Services for All Parties - Requirements</vt:lpstr>
      <vt:lpstr>Administrative Reporting Requirements</vt:lpstr>
      <vt:lpstr>Overview</vt:lpstr>
      <vt:lpstr>Administrative Reporting Requirements Who does this apply to?</vt:lpstr>
      <vt:lpstr>1. Title IX Coordinator Report</vt:lpstr>
      <vt:lpstr>Title IX Coordinator Report: Introduction</vt:lpstr>
      <vt:lpstr>Required Information in the TIXC Report</vt:lpstr>
      <vt:lpstr>TIXC Report: Clarifications</vt:lpstr>
      <vt:lpstr>2. Imminent Danger Reporting</vt:lpstr>
      <vt:lpstr>Imminent Danger Reporting: Introduction</vt:lpstr>
      <vt:lpstr>Imminent Danger: Reporting Guidance</vt:lpstr>
      <vt:lpstr>3. Chief Executive Officer (CEO) Report</vt:lpstr>
      <vt:lpstr>CEO Report: Introduction</vt:lpstr>
      <vt:lpstr>CEO Report: Exception</vt:lpstr>
      <vt:lpstr>Required Information in the CEO Report</vt:lpstr>
      <vt:lpstr>CEO Report: Clarifications</vt:lpstr>
      <vt:lpstr>Posting the CEO’s Summary Report  (CEO Report) on the Institution’s Website</vt:lpstr>
      <vt:lpstr>Posting the Exception on the Institution’s Website</vt:lpstr>
      <vt:lpstr>CEO Certification to the THECB</vt:lpstr>
      <vt:lpstr>CEO Certification to the THECB (continued)</vt:lpstr>
      <vt:lpstr>Questions or clarifications needed on the Administrative Reporting Requirements?</vt:lpstr>
      <vt:lpstr>Disciplinary Process</vt:lpstr>
      <vt:lpstr>Student Rights During the Disciplinary Process </vt:lpstr>
      <vt:lpstr>Withdrawal or Graduation</vt:lpstr>
      <vt:lpstr>Respondent Withdrawal or Graduation</vt:lpstr>
      <vt:lpstr>Other Institutional Duties</vt:lpstr>
      <vt:lpstr>Sharing Information with Other Institutions</vt:lpstr>
      <vt:lpstr>Trauma Informed Investigation Training</vt:lpstr>
      <vt:lpstr>Memoranda of Understanding</vt:lpstr>
      <vt:lpstr>Annual Certification</vt:lpstr>
      <vt:lpstr>Non-Compliance</vt:lpstr>
      <vt:lpstr>Administrative Penalty Assessment </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Ernest</cp:lastModifiedBy>
  <cp:revision>317</cp:revision>
  <cp:lastPrinted>2019-12-02T15:37:57Z</cp:lastPrinted>
  <dcterms:created xsi:type="dcterms:W3CDTF">2018-06-22T18:29:55Z</dcterms:created>
  <dcterms:modified xsi:type="dcterms:W3CDTF">2021-07-13T16:05:43Z</dcterms:modified>
</cp:coreProperties>
</file>